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itchFamily="34" charset="0"/>
      <p:regular r:id="rId13"/>
      <p:bold r:id="rId14"/>
      <p:italic r:id="rId15"/>
      <p:boldItalic r:id="rId16"/>
    </p:embeddedFont>
    <p:embeddedFont>
      <p:font typeface="Consolas" pitchFamily="49" charset="0"/>
      <p:regular r:id="rId17"/>
      <p:bold r:id="rId18"/>
      <p:italic r:id="rId19"/>
      <p:boldItalic r:id="rId20"/>
    </p:embeddedFont>
    <p:embeddedFont>
      <p:font typeface="Source Sans 3"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9" d="100"/>
          <a:sy n="79" d="100"/>
        </p:scale>
        <p:origin x="-178" y="20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10CBD52B-4E97-438D-9E90-79A5E0E5576E}" type="datetimeFigureOut">
              <a:rPr lang="en-US" smtClean="0"/>
              <a:t>11/19/2025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7104BE27-5B2C-4FE1-9C53-5F457CD342DF}" type="slidenum">
              <a:rPr lang="en-US" smtClean="0"/>
              <a:t>‹#›</a:t>
            </a:fld>
            <a:endParaRPr lang="en-US"/>
          </a:p>
        </p:txBody>
      </p:sp>
    </p:spTree>
    <p:extLst>
      <p:ext uri="{BB962C8B-B14F-4D97-AF65-F5344CB8AC3E}">
        <p14:creationId xmlns:p14="http://schemas.microsoft.com/office/powerpoint/2010/main" val="1119536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4.sv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7.png"/><Relationship Id="rId7" Type="http://schemas.openxmlformats.org/officeDocument/2006/relationships/image" Target="../media/image-5-6.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4.svg"/><Relationship Id="rId5" Type="http://schemas.openxmlformats.org/officeDocument/2006/relationships/image" Target="../media/image3.png"/><Relationship Id="rId10" Type="http://schemas.openxmlformats.org/officeDocument/2006/relationships/image" Target="../media/image-5-10.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6-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048733" y="2749799"/>
            <a:ext cx="7416403" cy="1227058"/>
          </a:xfrm>
          <a:prstGeom prst="rect">
            <a:avLst/>
          </a:prstGeom>
          <a:noFill/>
          <a:ln/>
        </p:spPr>
        <p:txBody>
          <a:bodyPr wrap="square" lIns="0" tIns="0" rIns="0" bIns="0" rtlCol="0" anchor="t"/>
          <a:lstStyle/>
          <a:p>
            <a:pPr marL="0" indent="0" algn="l">
              <a:lnSpc>
                <a:spcPts val="4800"/>
              </a:lnSpc>
              <a:buNone/>
            </a:pPr>
            <a:r>
              <a:rPr lang="en-US" sz="3850" b="1" dirty="0">
                <a:solidFill>
                  <a:srgbClr val="FFFFFF"/>
                </a:solidFill>
                <a:latin typeface="Montserrat Bold" pitchFamily="34" charset="0"/>
                <a:ea typeface="Montserrat Bold" pitchFamily="34" charset="-122"/>
                <a:cs typeface="Montserrat Bold" pitchFamily="34" charset="-120"/>
              </a:rPr>
              <a:t>Frontend Development </a:t>
            </a:r>
            <a:r>
              <a:rPr lang="en-US" sz="3850" b="1" dirty="0" smtClean="0">
                <a:solidFill>
                  <a:srgbClr val="FFFFFF"/>
                </a:solidFill>
                <a:latin typeface="Montserrat Bold" pitchFamily="34" charset="0"/>
                <a:ea typeface="Montserrat Bold" pitchFamily="34" charset="-122"/>
                <a:cs typeface="Montserrat Bold" pitchFamily="34" charset="-120"/>
              </a:rPr>
              <a:t>HTML Session – 1 (Cont.)</a:t>
            </a:r>
            <a:endParaRPr lang="en-US" sz="3850" dirty="0"/>
          </a:p>
        </p:txBody>
      </p:sp>
      <p:sp>
        <p:nvSpPr>
          <p:cNvPr id="4" name="Text 1"/>
          <p:cNvSpPr/>
          <p:nvPr/>
        </p:nvSpPr>
        <p:spPr>
          <a:xfrm>
            <a:off x="863798" y="3472934"/>
            <a:ext cx="7416403" cy="1295876"/>
          </a:xfrm>
          <a:prstGeom prst="rect">
            <a:avLst/>
          </a:prstGeom>
          <a:noFill/>
          <a:ln/>
        </p:spPr>
        <p:txBody>
          <a:bodyPr wrap="square" lIns="0" tIns="0" rIns="0" bIns="0" rtlCol="0" anchor="t"/>
          <a:lstStyle/>
          <a:p>
            <a:pPr marL="0" indent="0" algn="l">
              <a:lnSpc>
                <a:spcPts val="2550"/>
              </a:lnSpc>
              <a:buNone/>
            </a:pPr>
            <a:endParaRPr lang="en-US" sz="1700" dirty="0"/>
          </a:p>
        </p:txBody>
      </p:sp>
      <p:sp>
        <p:nvSpPr>
          <p:cNvPr id="5" name="Text 2"/>
          <p:cNvSpPr/>
          <p:nvPr/>
        </p:nvSpPr>
        <p:spPr>
          <a:xfrm>
            <a:off x="863798" y="5011698"/>
            <a:ext cx="7416403" cy="1295876"/>
          </a:xfrm>
          <a:prstGeom prst="rect">
            <a:avLst/>
          </a:prstGeom>
          <a:noFill/>
          <a:ln/>
        </p:spPr>
        <p:txBody>
          <a:bodyPr wrap="square" lIns="0" tIns="0" rIns="0" bIns="0" rtlCol="0" anchor="t"/>
          <a:lstStyle/>
          <a:p>
            <a:pPr marL="0" indent="0" algn="l">
              <a:lnSpc>
                <a:spcPts val="2550"/>
              </a:lnSpc>
              <a:buNone/>
            </a:pP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0909" y="574119"/>
            <a:ext cx="7474982" cy="3556397"/>
          </a:xfrm>
          <a:prstGeom prst="rect">
            <a:avLst/>
          </a:prstGeom>
          <a:noFill/>
          <a:ln/>
        </p:spPr>
        <p:txBody>
          <a:bodyPr wrap="square" lIns="0" tIns="0" rIns="0" bIns="0" rtlCol="0" anchor="t"/>
          <a:lstStyle/>
          <a:p>
            <a:pPr marL="0" indent="0" algn="l">
              <a:lnSpc>
                <a:spcPts val="14000"/>
              </a:lnSpc>
              <a:buNone/>
            </a:pPr>
            <a:r>
              <a:rPr lang="en-US" sz="11200" b="1" dirty="0">
                <a:solidFill>
                  <a:srgbClr val="FFFFFF"/>
                </a:solidFill>
                <a:latin typeface="Montserrat Bold" pitchFamily="34" charset="0"/>
                <a:ea typeface="Montserrat Bold" pitchFamily="34" charset="-122"/>
                <a:cs typeface="Montserrat Bold" pitchFamily="34" charset="-120"/>
              </a:rPr>
              <a:t>Thank You!</a:t>
            </a:r>
            <a:endParaRPr lang="en-US" sz="11200" dirty="0"/>
          </a:p>
        </p:txBody>
      </p:sp>
      <p:sp>
        <p:nvSpPr>
          <p:cNvPr id="4" name="Text 1"/>
          <p:cNvSpPr/>
          <p:nvPr/>
        </p:nvSpPr>
        <p:spPr>
          <a:xfrm>
            <a:off x="6320909" y="4443413"/>
            <a:ext cx="3793331" cy="474107"/>
          </a:xfrm>
          <a:prstGeom prst="rect">
            <a:avLst/>
          </a:prstGeom>
          <a:noFill/>
          <a:ln/>
        </p:spPr>
        <p:txBody>
          <a:bodyPr wrap="none" lIns="0" tIns="0" rIns="0" bIns="0" rtlCol="0" anchor="t"/>
          <a:lstStyle/>
          <a:p>
            <a:pPr marL="0" indent="0" algn="l">
              <a:lnSpc>
                <a:spcPts val="3700"/>
              </a:lnSpc>
              <a:buNone/>
            </a:pPr>
            <a:r>
              <a:rPr lang="en-US" sz="2950" b="1" dirty="0">
                <a:solidFill>
                  <a:srgbClr val="FFFFFF"/>
                </a:solidFill>
                <a:latin typeface="Montserrat Bold" pitchFamily="34" charset="0"/>
                <a:ea typeface="Montserrat Bold" pitchFamily="34" charset="-122"/>
                <a:cs typeface="Montserrat Bold" pitchFamily="34" charset="-120"/>
              </a:rPr>
              <a:t>Any Questions</a:t>
            </a:r>
            <a:r>
              <a:rPr lang="en-US" sz="2950" b="1" dirty="0" smtClean="0">
                <a:solidFill>
                  <a:srgbClr val="FFFFFF"/>
                </a:solidFill>
                <a:latin typeface="Montserrat Bold" pitchFamily="34" charset="0"/>
                <a:ea typeface="Montserrat Bold" pitchFamily="34" charset="-122"/>
                <a:cs typeface="Montserrat Bold" pitchFamily="34" charset="-120"/>
              </a:rPr>
              <a:t>?</a:t>
            </a:r>
            <a:endParaRPr lang="en-US" sz="2950" dirty="0"/>
          </a:p>
        </p:txBody>
      </p:sp>
      <p:sp>
        <p:nvSpPr>
          <p:cNvPr id="5" name="Text 2"/>
          <p:cNvSpPr/>
          <p:nvPr/>
        </p:nvSpPr>
        <p:spPr>
          <a:xfrm>
            <a:off x="6320909" y="5230416"/>
            <a:ext cx="7474982" cy="1486257"/>
          </a:xfrm>
          <a:prstGeom prst="rect">
            <a:avLst/>
          </a:prstGeom>
          <a:noFill/>
          <a:ln/>
        </p:spPr>
        <p:txBody>
          <a:bodyPr wrap="square" lIns="0" tIns="0" rIns="0" bIns="0" rtlCol="0" anchor="t"/>
          <a:lstStyle/>
          <a:p>
            <a:pPr marL="0" indent="0" algn="l">
              <a:lnSpc>
                <a:spcPts val="2450"/>
              </a:lnSpc>
              <a:buNone/>
            </a:pPr>
            <a:endParaRPr lang="en-US" sz="1600" dirty="0"/>
          </a:p>
        </p:txBody>
      </p:sp>
      <p:sp>
        <p:nvSpPr>
          <p:cNvPr id="6" name="Text 3"/>
          <p:cNvSpPr/>
          <p:nvPr/>
        </p:nvSpPr>
        <p:spPr>
          <a:xfrm>
            <a:off x="6320909" y="6716673"/>
            <a:ext cx="7474982" cy="938689"/>
          </a:xfrm>
          <a:prstGeom prst="rect">
            <a:avLst/>
          </a:prstGeom>
          <a:noFill/>
          <a:ln/>
        </p:spPr>
        <p:txBody>
          <a:bodyPr wrap="square" lIns="0" tIns="0" rIns="0" bIns="0" rtlCol="0" anchor="t"/>
          <a:lstStyle/>
          <a:p>
            <a:pPr marL="0" indent="0" algn="l">
              <a:lnSpc>
                <a:spcPts val="2450"/>
              </a:lnSpc>
              <a:buNone/>
            </a:pP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394817"/>
            <a:ext cx="11826716" cy="613529"/>
          </a:xfrm>
          <a:prstGeom prst="rect">
            <a:avLst/>
          </a:prstGeom>
          <a:noFill/>
          <a:ln/>
        </p:spPr>
        <p:txBody>
          <a:bodyPr wrap="none" lIns="0" tIns="0" rIns="0" bIns="0" rtlCol="0" anchor="t"/>
          <a:lstStyle/>
          <a:p>
            <a:pPr marL="0" indent="0" algn="l">
              <a:lnSpc>
                <a:spcPts val="4800"/>
              </a:lnSpc>
              <a:buNone/>
            </a:pPr>
            <a:r>
              <a:rPr lang="en-US" sz="3850" b="1" dirty="0">
                <a:solidFill>
                  <a:srgbClr val="FFFFFF"/>
                </a:solidFill>
                <a:latin typeface="Montserrat Bold" pitchFamily="34" charset="0"/>
                <a:ea typeface="Montserrat Bold" pitchFamily="34" charset="-122"/>
                <a:cs typeface="Montserrat Bold" pitchFamily="34" charset="-120"/>
              </a:rPr>
              <a:t>Understanding Lists: Organising Your Content</a:t>
            </a:r>
            <a:endParaRPr lang="en-US" sz="3850" dirty="0"/>
          </a:p>
        </p:txBody>
      </p:sp>
      <p:sp>
        <p:nvSpPr>
          <p:cNvPr id="3" name="Text 1"/>
          <p:cNvSpPr/>
          <p:nvPr/>
        </p:nvSpPr>
        <p:spPr>
          <a:xfrm>
            <a:off x="863798" y="2440186"/>
            <a:ext cx="12902803" cy="64793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Lists are fundamental for presenting information in an organised and readable manner on the web. HTML provides two primary types of lists: unordered and ordered, alongside the flexibility to create nested structures for more complex data.</a:t>
            </a:r>
            <a:endParaRPr lang="en-US" sz="1700" dirty="0"/>
          </a:p>
        </p:txBody>
      </p:sp>
      <p:sp>
        <p:nvSpPr>
          <p:cNvPr id="4" name="Text 2"/>
          <p:cNvSpPr/>
          <p:nvPr/>
        </p:nvSpPr>
        <p:spPr>
          <a:xfrm>
            <a:off x="863798" y="3546872"/>
            <a:ext cx="3361849" cy="383381"/>
          </a:xfrm>
          <a:prstGeom prst="rect">
            <a:avLst/>
          </a:prstGeom>
          <a:noFill/>
          <a:ln/>
        </p:spPr>
        <p:txBody>
          <a:bodyPr wrap="none" lIns="0" tIns="0" rIns="0" bIns="0" rtlCol="0" anchor="t"/>
          <a:lstStyle/>
          <a:p>
            <a:pPr marL="0" indent="0" algn="l">
              <a:lnSpc>
                <a:spcPts val="2850"/>
              </a:lnSpc>
              <a:buNone/>
            </a:pPr>
            <a:r>
              <a:rPr lang="en-US" sz="2300" b="1" dirty="0">
                <a:solidFill>
                  <a:srgbClr val="FFFFFF"/>
                </a:solidFill>
                <a:latin typeface="Montserrat Bold" pitchFamily="34" charset="0"/>
                <a:ea typeface="Montserrat Bold" pitchFamily="34" charset="-122"/>
                <a:cs typeface="Montserrat Bold" pitchFamily="34" charset="-120"/>
              </a:rPr>
              <a:t>Unordered Lists (</a:t>
            </a:r>
            <a:r>
              <a:rPr lang="en-US" sz="2300" b="1" dirty="0">
                <a:solidFill>
                  <a:srgbClr val="E2E6E9"/>
                </a:solidFill>
                <a:highlight>
                  <a:srgbClr val="1E1F20"/>
                </a:highlight>
                <a:latin typeface="Consolas" pitchFamily="34" charset="0"/>
                <a:ea typeface="Consolas" pitchFamily="34" charset="-122"/>
                <a:cs typeface="Consolas" pitchFamily="34" charset="-120"/>
              </a:rPr>
              <a:t>&lt;ul&gt;</a:t>
            </a:r>
            <a:r>
              <a:rPr lang="en-US" sz="2300" b="1" dirty="0">
                <a:solidFill>
                  <a:srgbClr val="FFFFFF"/>
                </a:solidFill>
                <a:latin typeface="Montserrat Bold" pitchFamily="34" charset="0"/>
                <a:ea typeface="Montserrat Bold" pitchFamily="34" charset="-122"/>
                <a:cs typeface="Montserrat Bold" pitchFamily="34" charset="-120"/>
              </a:rPr>
              <a:t>)</a:t>
            </a:r>
            <a:endParaRPr lang="en-US" sz="2300" dirty="0"/>
          </a:p>
        </p:txBody>
      </p:sp>
      <p:sp>
        <p:nvSpPr>
          <p:cNvPr id="5" name="Text 3"/>
          <p:cNvSpPr/>
          <p:nvPr/>
        </p:nvSpPr>
        <p:spPr>
          <a:xfrm>
            <a:off x="863798" y="4146113"/>
            <a:ext cx="6187916" cy="1295876"/>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Unordered lists are used for grouping items where the order doesn't matter. By default, they are rendered with bullet points. They are perfect for listing features, ingredients, or any collection of items that don't need a specific sequence.</a:t>
            </a:r>
            <a:endParaRPr lang="en-US" sz="1700" dirty="0"/>
          </a:p>
        </p:txBody>
      </p:sp>
      <p:sp>
        <p:nvSpPr>
          <p:cNvPr id="6" name="Text 4"/>
          <p:cNvSpPr/>
          <p:nvPr/>
        </p:nvSpPr>
        <p:spPr>
          <a:xfrm>
            <a:off x="863798" y="5636300"/>
            <a:ext cx="6187916" cy="32396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Apples</a:t>
            </a:r>
            <a:endParaRPr lang="en-US" sz="1700" dirty="0"/>
          </a:p>
        </p:txBody>
      </p:sp>
      <p:sp>
        <p:nvSpPr>
          <p:cNvPr id="7" name="Text 5"/>
          <p:cNvSpPr/>
          <p:nvPr/>
        </p:nvSpPr>
        <p:spPr>
          <a:xfrm>
            <a:off x="863798" y="6035754"/>
            <a:ext cx="6187916" cy="32396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Oranges</a:t>
            </a:r>
            <a:endParaRPr lang="en-US" sz="1700" dirty="0"/>
          </a:p>
        </p:txBody>
      </p:sp>
      <p:sp>
        <p:nvSpPr>
          <p:cNvPr id="8" name="Text 6"/>
          <p:cNvSpPr/>
          <p:nvPr/>
        </p:nvSpPr>
        <p:spPr>
          <a:xfrm>
            <a:off x="863798" y="6435209"/>
            <a:ext cx="6187916" cy="32396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Bananas</a:t>
            </a:r>
            <a:endParaRPr lang="en-US" sz="1700" dirty="0"/>
          </a:p>
        </p:txBody>
      </p:sp>
      <p:sp>
        <p:nvSpPr>
          <p:cNvPr id="9" name="Text 7"/>
          <p:cNvSpPr/>
          <p:nvPr/>
        </p:nvSpPr>
        <p:spPr>
          <a:xfrm>
            <a:off x="7586305" y="3546872"/>
            <a:ext cx="2969538" cy="383381"/>
          </a:xfrm>
          <a:prstGeom prst="rect">
            <a:avLst/>
          </a:prstGeom>
          <a:noFill/>
          <a:ln/>
        </p:spPr>
        <p:txBody>
          <a:bodyPr wrap="none" lIns="0" tIns="0" rIns="0" bIns="0" rtlCol="0" anchor="t"/>
          <a:lstStyle/>
          <a:p>
            <a:pPr marL="0" indent="0" algn="l">
              <a:lnSpc>
                <a:spcPts val="2850"/>
              </a:lnSpc>
              <a:buNone/>
            </a:pPr>
            <a:r>
              <a:rPr lang="en-US" sz="2300" b="1" dirty="0">
                <a:solidFill>
                  <a:srgbClr val="FFFFFF"/>
                </a:solidFill>
                <a:latin typeface="Montserrat Bold" pitchFamily="34" charset="0"/>
                <a:ea typeface="Montserrat Bold" pitchFamily="34" charset="-122"/>
                <a:cs typeface="Montserrat Bold" pitchFamily="34" charset="-120"/>
              </a:rPr>
              <a:t>Ordered Lists (</a:t>
            </a:r>
            <a:r>
              <a:rPr lang="en-US" sz="2300" b="1" dirty="0">
                <a:solidFill>
                  <a:srgbClr val="E2E6E9"/>
                </a:solidFill>
                <a:highlight>
                  <a:srgbClr val="1E1F20"/>
                </a:highlight>
                <a:latin typeface="Consolas" pitchFamily="34" charset="0"/>
                <a:ea typeface="Consolas" pitchFamily="34" charset="-122"/>
                <a:cs typeface="Consolas" pitchFamily="34" charset="-120"/>
              </a:rPr>
              <a:t>&lt;ol&gt;</a:t>
            </a:r>
            <a:r>
              <a:rPr lang="en-US" sz="2300" b="1" dirty="0">
                <a:solidFill>
                  <a:srgbClr val="FFFFFF"/>
                </a:solidFill>
                <a:latin typeface="Montserrat Bold" pitchFamily="34" charset="0"/>
                <a:ea typeface="Montserrat Bold" pitchFamily="34" charset="-122"/>
                <a:cs typeface="Montserrat Bold" pitchFamily="34" charset="-120"/>
              </a:rPr>
              <a:t>)</a:t>
            </a:r>
            <a:endParaRPr lang="en-US" sz="2300" dirty="0"/>
          </a:p>
        </p:txBody>
      </p:sp>
      <p:sp>
        <p:nvSpPr>
          <p:cNvPr id="10" name="Text 8"/>
          <p:cNvSpPr/>
          <p:nvPr/>
        </p:nvSpPr>
        <p:spPr>
          <a:xfrm>
            <a:off x="7586305" y="4146113"/>
            <a:ext cx="6187916" cy="971907"/>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Ordered lists are for items where the sequence is important, such as step-by-step instructions or rankings. These lists are typically rendered with numbers, but can also use letters or Roman numerals.</a:t>
            </a:r>
            <a:endParaRPr lang="en-US" sz="1700" dirty="0"/>
          </a:p>
        </p:txBody>
      </p:sp>
      <p:sp>
        <p:nvSpPr>
          <p:cNvPr id="11" name="Text 9"/>
          <p:cNvSpPr/>
          <p:nvPr/>
        </p:nvSpPr>
        <p:spPr>
          <a:xfrm>
            <a:off x="7586305" y="5312331"/>
            <a:ext cx="6187916" cy="323969"/>
          </a:xfrm>
          <a:prstGeom prst="rect">
            <a:avLst/>
          </a:prstGeom>
          <a:noFill/>
          <a:ln/>
        </p:spPr>
        <p:txBody>
          <a:bodyPr wrap="none" lIns="0" tIns="0" rIns="0" bIns="0" rtlCol="0" anchor="t"/>
          <a:lstStyle/>
          <a:p>
            <a:pPr marL="342900" indent="-342900" algn="l">
              <a:lnSpc>
                <a:spcPts val="2550"/>
              </a:lnSpc>
              <a:buSzPct val="100000"/>
              <a:buFont typeface="+mj-lt"/>
              <a:buAutoNum type="arabicPeriod"/>
            </a:pPr>
            <a:r>
              <a:rPr lang="en-US" sz="1700" dirty="0">
                <a:solidFill>
                  <a:srgbClr val="E2E6E9"/>
                </a:solidFill>
                <a:latin typeface="Source Sans 3" pitchFamily="34" charset="0"/>
                <a:ea typeface="Source Sans 3" pitchFamily="34" charset="-122"/>
                <a:cs typeface="Source Sans 3" pitchFamily="34" charset="-120"/>
              </a:rPr>
              <a:t>Preheat oven</a:t>
            </a:r>
            <a:endParaRPr lang="en-US" sz="1700" dirty="0"/>
          </a:p>
        </p:txBody>
      </p:sp>
      <p:sp>
        <p:nvSpPr>
          <p:cNvPr id="12" name="Text 10"/>
          <p:cNvSpPr/>
          <p:nvPr/>
        </p:nvSpPr>
        <p:spPr>
          <a:xfrm>
            <a:off x="7586305" y="5711785"/>
            <a:ext cx="6187916" cy="323969"/>
          </a:xfrm>
          <a:prstGeom prst="rect">
            <a:avLst/>
          </a:prstGeom>
          <a:noFill/>
          <a:ln/>
        </p:spPr>
        <p:txBody>
          <a:bodyPr wrap="none" lIns="0" tIns="0" rIns="0" bIns="0" rtlCol="0" anchor="t"/>
          <a:lstStyle/>
          <a:p>
            <a:pPr marL="342900" indent="-342900" algn="l">
              <a:lnSpc>
                <a:spcPts val="2550"/>
              </a:lnSpc>
              <a:buSzPct val="100000"/>
              <a:buFont typeface="+mj-lt"/>
              <a:buAutoNum type="arabicPeriod" startAt="2"/>
            </a:pPr>
            <a:r>
              <a:rPr lang="en-US" sz="1700" dirty="0">
                <a:solidFill>
                  <a:srgbClr val="E2E6E9"/>
                </a:solidFill>
                <a:latin typeface="Source Sans 3" pitchFamily="34" charset="0"/>
                <a:ea typeface="Source Sans 3" pitchFamily="34" charset="-122"/>
                <a:cs typeface="Source Sans 3" pitchFamily="34" charset="-120"/>
              </a:rPr>
              <a:t>Mix ingredients</a:t>
            </a:r>
            <a:endParaRPr lang="en-US" sz="1700" dirty="0"/>
          </a:p>
        </p:txBody>
      </p:sp>
      <p:sp>
        <p:nvSpPr>
          <p:cNvPr id="13" name="Text 11"/>
          <p:cNvSpPr/>
          <p:nvPr/>
        </p:nvSpPr>
        <p:spPr>
          <a:xfrm>
            <a:off x="7586305" y="6111240"/>
            <a:ext cx="6187916" cy="323969"/>
          </a:xfrm>
          <a:prstGeom prst="rect">
            <a:avLst/>
          </a:prstGeom>
          <a:noFill/>
          <a:ln/>
        </p:spPr>
        <p:txBody>
          <a:bodyPr wrap="none" lIns="0" tIns="0" rIns="0" bIns="0" rtlCol="0" anchor="t"/>
          <a:lstStyle/>
          <a:p>
            <a:pPr marL="342900" indent="-342900" algn="l">
              <a:lnSpc>
                <a:spcPts val="2550"/>
              </a:lnSpc>
              <a:buSzPct val="100000"/>
              <a:buFont typeface="+mj-lt"/>
              <a:buAutoNum type="arabicPeriod" startAt="3"/>
            </a:pPr>
            <a:r>
              <a:rPr lang="en-US" sz="1700" dirty="0">
                <a:solidFill>
                  <a:srgbClr val="E2E6E9"/>
                </a:solidFill>
                <a:latin typeface="Source Sans 3" pitchFamily="34" charset="0"/>
                <a:ea typeface="Source Sans 3" pitchFamily="34" charset="-122"/>
                <a:cs typeface="Source Sans 3" pitchFamily="34" charset="-120"/>
              </a:rPr>
              <a:t>Bake for 30 minutes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621744"/>
            <a:ext cx="11600974" cy="613529"/>
          </a:xfrm>
          <a:prstGeom prst="rect">
            <a:avLst/>
          </a:prstGeom>
          <a:noFill/>
          <a:ln/>
        </p:spPr>
        <p:txBody>
          <a:bodyPr wrap="none" lIns="0" tIns="0" rIns="0" bIns="0" rtlCol="0" anchor="t"/>
          <a:lstStyle/>
          <a:p>
            <a:pPr marL="0" indent="0" algn="l">
              <a:lnSpc>
                <a:spcPts val="4800"/>
              </a:lnSpc>
              <a:buNone/>
            </a:pPr>
            <a:r>
              <a:rPr lang="en-US" sz="3850" b="1" dirty="0">
                <a:solidFill>
                  <a:srgbClr val="FFFFFF"/>
                </a:solidFill>
                <a:latin typeface="Montserrat Bold" pitchFamily="34" charset="0"/>
                <a:ea typeface="Montserrat Bold" pitchFamily="34" charset="-122"/>
                <a:cs typeface="Montserrat Bold" pitchFamily="34" charset="-120"/>
              </a:rPr>
              <a:t>Nested Lists: Adding Structure and Hierarchy</a:t>
            </a:r>
            <a:endParaRPr lang="en-US" sz="3850" dirty="0"/>
          </a:p>
        </p:txBody>
      </p:sp>
      <p:sp>
        <p:nvSpPr>
          <p:cNvPr id="3" name="Text 1"/>
          <p:cNvSpPr/>
          <p:nvPr/>
        </p:nvSpPr>
        <p:spPr>
          <a:xfrm>
            <a:off x="863798" y="1559123"/>
            <a:ext cx="12902803" cy="64793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Nested lists allow you to create sub-lists within existing list items, providing a way to represent hierarchical relationships in your content. This is incredibly useful for outlines, menus, or categorised information.</a:t>
            </a:r>
            <a:endParaRPr lang="en-US" sz="1700" dirty="0"/>
          </a:p>
        </p:txBody>
      </p:sp>
      <p:sp>
        <p:nvSpPr>
          <p:cNvPr id="4" name="Shape 2"/>
          <p:cNvSpPr/>
          <p:nvPr/>
        </p:nvSpPr>
        <p:spPr>
          <a:xfrm>
            <a:off x="863798" y="2773799"/>
            <a:ext cx="4156948" cy="3943112"/>
          </a:xfrm>
          <a:prstGeom prst="roundRect">
            <a:avLst>
              <a:gd name="adj" fmla="val 3710"/>
            </a:avLst>
          </a:prstGeom>
          <a:solidFill>
            <a:srgbClr val="111213"/>
          </a:solidFill>
          <a:ln/>
        </p:spPr>
      </p:sp>
      <p:sp>
        <p:nvSpPr>
          <p:cNvPr id="5" name="Shape 3"/>
          <p:cNvSpPr/>
          <p:nvPr/>
        </p:nvSpPr>
        <p:spPr>
          <a:xfrm>
            <a:off x="863798" y="2743319"/>
            <a:ext cx="4156948" cy="121920"/>
          </a:xfrm>
          <a:prstGeom prst="roundRect">
            <a:avLst>
              <a:gd name="adj" fmla="val 26572"/>
            </a:avLst>
          </a:prstGeom>
          <a:solidFill>
            <a:srgbClr val="FFFFFF"/>
          </a:solidFill>
          <a:ln/>
        </p:spPr>
      </p:sp>
      <p:sp>
        <p:nvSpPr>
          <p:cNvPr id="6" name="Shape 4"/>
          <p:cNvSpPr/>
          <p:nvPr/>
        </p:nvSpPr>
        <p:spPr>
          <a:xfrm>
            <a:off x="2618363" y="2449949"/>
            <a:ext cx="647819" cy="647819"/>
          </a:xfrm>
          <a:prstGeom prst="roundRect">
            <a:avLst>
              <a:gd name="adj" fmla="val 141151"/>
            </a:avLst>
          </a:prstGeom>
          <a:solidFill>
            <a:srgbClr val="FFFFFF"/>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812673" y="2644259"/>
            <a:ext cx="259080" cy="259080"/>
          </a:xfrm>
          <a:prstGeom prst="rect">
            <a:avLst/>
          </a:prstGeom>
        </p:spPr>
      </p:pic>
      <p:sp>
        <p:nvSpPr>
          <p:cNvPr id="8" name="Text 5"/>
          <p:cNvSpPr/>
          <p:nvPr/>
        </p:nvSpPr>
        <p:spPr>
          <a:xfrm>
            <a:off x="1110139" y="3313628"/>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Main Category 1</a:t>
            </a:r>
            <a:endParaRPr lang="en-US" sz="1900" dirty="0"/>
          </a:p>
        </p:txBody>
      </p:sp>
      <p:sp>
        <p:nvSpPr>
          <p:cNvPr id="9" name="Text 6"/>
          <p:cNvSpPr/>
          <p:nvPr/>
        </p:nvSpPr>
        <p:spPr>
          <a:xfrm>
            <a:off x="1110139" y="3749873"/>
            <a:ext cx="3664268" cy="32396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Sub-item A</a:t>
            </a:r>
            <a:endParaRPr lang="en-US" sz="1700" dirty="0"/>
          </a:p>
        </p:txBody>
      </p:sp>
      <p:sp>
        <p:nvSpPr>
          <p:cNvPr id="10" name="Text 7"/>
          <p:cNvSpPr/>
          <p:nvPr/>
        </p:nvSpPr>
        <p:spPr>
          <a:xfrm>
            <a:off x="1110139" y="4149328"/>
            <a:ext cx="3664268" cy="32396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Sub-item B</a:t>
            </a:r>
            <a:endParaRPr lang="en-US" sz="1700" dirty="0"/>
          </a:p>
        </p:txBody>
      </p:sp>
      <p:sp>
        <p:nvSpPr>
          <p:cNvPr id="11" name="Shape 8"/>
          <p:cNvSpPr/>
          <p:nvPr/>
        </p:nvSpPr>
        <p:spPr>
          <a:xfrm>
            <a:off x="5236607" y="2773799"/>
            <a:ext cx="4157067" cy="3943112"/>
          </a:xfrm>
          <a:prstGeom prst="roundRect">
            <a:avLst>
              <a:gd name="adj" fmla="val 3710"/>
            </a:avLst>
          </a:prstGeom>
          <a:solidFill>
            <a:srgbClr val="111213"/>
          </a:solidFill>
          <a:ln/>
        </p:spPr>
      </p:sp>
      <p:sp>
        <p:nvSpPr>
          <p:cNvPr id="12" name="Shape 9"/>
          <p:cNvSpPr/>
          <p:nvPr/>
        </p:nvSpPr>
        <p:spPr>
          <a:xfrm>
            <a:off x="5236607" y="2743319"/>
            <a:ext cx="4157067" cy="121920"/>
          </a:xfrm>
          <a:prstGeom prst="roundRect">
            <a:avLst>
              <a:gd name="adj" fmla="val 26572"/>
            </a:avLst>
          </a:prstGeom>
          <a:solidFill>
            <a:srgbClr val="FFFFFF"/>
          </a:solidFill>
          <a:ln/>
        </p:spPr>
      </p:sp>
      <p:sp>
        <p:nvSpPr>
          <p:cNvPr id="13" name="Shape 10"/>
          <p:cNvSpPr/>
          <p:nvPr/>
        </p:nvSpPr>
        <p:spPr>
          <a:xfrm>
            <a:off x="6991171" y="2449949"/>
            <a:ext cx="647819" cy="647819"/>
          </a:xfrm>
          <a:prstGeom prst="roundRect">
            <a:avLst>
              <a:gd name="adj" fmla="val 141151"/>
            </a:avLst>
          </a:prstGeom>
          <a:solidFill>
            <a:srgbClr val="FFFFFF"/>
          </a:solidFill>
          <a:ln/>
        </p:spPr>
      </p:sp>
      <p:pic>
        <p:nvPicPr>
          <p:cNvPr id="14"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185481" y="2644259"/>
            <a:ext cx="259080" cy="259080"/>
          </a:xfrm>
          <a:prstGeom prst="rect">
            <a:avLst/>
          </a:prstGeom>
        </p:spPr>
      </p:pic>
      <p:sp>
        <p:nvSpPr>
          <p:cNvPr id="15" name="Text 11"/>
          <p:cNvSpPr/>
          <p:nvPr/>
        </p:nvSpPr>
        <p:spPr>
          <a:xfrm>
            <a:off x="5482947" y="3313628"/>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Main Category 2</a:t>
            </a:r>
            <a:endParaRPr lang="en-US" sz="1900" dirty="0"/>
          </a:p>
        </p:txBody>
      </p:sp>
      <p:sp>
        <p:nvSpPr>
          <p:cNvPr id="16" name="Text 12"/>
          <p:cNvSpPr/>
          <p:nvPr/>
        </p:nvSpPr>
        <p:spPr>
          <a:xfrm>
            <a:off x="5482947" y="3749873"/>
            <a:ext cx="3664387" cy="32396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Sub-item C</a:t>
            </a:r>
            <a:endParaRPr lang="en-US" sz="1700" dirty="0"/>
          </a:p>
        </p:txBody>
      </p:sp>
      <p:sp>
        <p:nvSpPr>
          <p:cNvPr id="17" name="Text 13"/>
          <p:cNvSpPr/>
          <p:nvPr/>
        </p:nvSpPr>
        <p:spPr>
          <a:xfrm>
            <a:off x="5482947" y="4149328"/>
            <a:ext cx="3664387" cy="32396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Sub-item D</a:t>
            </a:r>
            <a:endParaRPr lang="en-US" sz="1700" dirty="0"/>
          </a:p>
        </p:txBody>
      </p:sp>
      <p:sp>
        <p:nvSpPr>
          <p:cNvPr id="18" name="Shape 14"/>
          <p:cNvSpPr/>
          <p:nvPr/>
        </p:nvSpPr>
        <p:spPr>
          <a:xfrm>
            <a:off x="9609534" y="2773799"/>
            <a:ext cx="4157067" cy="3943112"/>
          </a:xfrm>
          <a:prstGeom prst="roundRect">
            <a:avLst>
              <a:gd name="adj" fmla="val 3710"/>
            </a:avLst>
          </a:prstGeom>
          <a:solidFill>
            <a:srgbClr val="111213"/>
          </a:solidFill>
          <a:ln/>
        </p:spPr>
      </p:sp>
      <p:sp>
        <p:nvSpPr>
          <p:cNvPr id="19" name="Shape 15"/>
          <p:cNvSpPr/>
          <p:nvPr/>
        </p:nvSpPr>
        <p:spPr>
          <a:xfrm>
            <a:off x="9609534" y="2743319"/>
            <a:ext cx="4157067" cy="121920"/>
          </a:xfrm>
          <a:prstGeom prst="roundRect">
            <a:avLst>
              <a:gd name="adj" fmla="val 26572"/>
            </a:avLst>
          </a:prstGeom>
          <a:solidFill>
            <a:srgbClr val="FFFFFF"/>
          </a:solidFill>
          <a:ln/>
        </p:spPr>
      </p:sp>
      <p:sp>
        <p:nvSpPr>
          <p:cNvPr id="20" name="Shape 16"/>
          <p:cNvSpPr/>
          <p:nvPr/>
        </p:nvSpPr>
        <p:spPr>
          <a:xfrm>
            <a:off x="11364099" y="2449949"/>
            <a:ext cx="647819" cy="647819"/>
          </a:xfrm>
          <a:prstGeom prst="roundRect">
            <a:avLst>
              <a:gd name="adj" fmla="val 141151"/>
            </a:avLst>
          </a:prstGeom>
          <a:solidFill>
            <a:srgbClr val="FFFFFF"/>
          </a:solidFill>
          <a:ln/>
        </p:spPr>
      </p:sp>
      <p:pic>
        <p:nvPicPr>
          <p:cNvPr id="21"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1558409" y="2644259"/>
            <a:ext cx="259080" cy="259080"/>
          </a:xfrm>
          <a:prstGeom prst="rect">
            <a:avLst/>
          </a:prstGeom>
        </p:spPr>
      </p:pic>
      <p:sp>
        <p:nvSpPr>
          <p:cNvPr id="22" name="Text 17"/>
          <p:cNvSpPr/>
          <p:nvPr/>
        </p:nvSpPr>
        <p:spPr>
          <a:xfrm>
            <a:off x="9855875" y="3313628"/>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Example: A Recipe</a:t>
            </a:r>
            <a:endParaRPr lang="en-US" sz="1900" dirty="0"/>
          </a:p>
        </p:txBody>
      </p:sp>
      <p:sp>
        <p:nvSpPr>
          <p:cNvPr id="23" name="Text 18"/>
          <p:cNvSpPr/>
          <p:nvPr/>
        </p:nvSpPr>
        <p:spPr>
          <a:xfrm>
            <a:off x="9855875" y="3749873"/>
            <a:ext cx="3664387" cy="323969"/>
          </a:xfrm>
          <a:prstGeom prst="rect">
            <a:avLst/>
          </a:prstGeom>
          <a:noFill/>
          <a:ln/>
        </p:spPr>
        <p:txBody>
          <a:bodyPr wrap="none" lIns="0" tIns="0" rIns="0" bIns="0" rtlCol="0" anchor="t"/>
          <a:lstStyle/>
          <a:p>
            <a:pPr marL="342900" indent="-342900" algn="l">
              <a:lnSpc>
                <a:spcPts val="2550"/>
              </a:lnSpc>
              <a:buSzPct val="100000"/>
              <a:buFont typeface="+mj-lt"/>
              <a:buAutoNum type="arabicPeriod"/>
            </a:pPr>
            <a:r>
              <a:rPr lang="en-US" sz="1700" dirty="0">
                <a:solidFill>
                  <a:srgbClr val="E2E6E9"/>
                </a:solidFill>
                <a:latin typeface="Source Sans 3" pitchFamily="34" charset="0"/>
                <a:ea typeface="Source Sans 3" pitchFamily="34" charset="-122"/>
                <a:cs typeface="Source Sans 3" pitchFamily="34" charset="-120"/>
              </a:rPr>
              <a:t>Prepare ingredients</a:t>
            </a:r>
            <a:endParaRPr lang="en-US" sz="1700" dirty="0"/>
          </a:p>
        </p:txBody>
      </p:sp>
      <p:sp>
        <p:nvSpPr>
          <p:cNvPr id="24" name="Text 19"/>
          <p:cNvSpPr/>
          <p:nvPr/>
        </p:nvSpPr>
        <p:spPr>
          <a:xfrm>
            <a:off x="9855875" y="4149328"/>
            <a:ext cx="3664387" cy="323969"/>
          </a:xfrm>
          <a:prstGeom prst="rect">
            <a:avLst/>
          </a:prstGeom>
          <a:noFill/>
          <a:ln/>
        </p:spPr>
        <p:txBody>
          <a:bodyPr wrap="none" lIns="0" tIns="0" rIns="0" bIns="0" rtlCol="0" anchor="t"/>
          <a:lstStyle/>
          <a:p>
            <a:pPr marL="685800" lvl="1"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Flour</a:t>
            </a:r>
            <a:endParaRPr lang="en-US" sz="1700" dirty="0"/>
          </a:p>
        </p:txBody>
      </p:sp>
      <p:sp>
        <p:nvSpPr>
          <p:cNvPr id="25" name="Text 20"/>
          <p:cNvSpPr/>
          <p:nvPr/>
        </p:nvSpPr>
        <p:spPr>
          <a:xfrm>
            <a:off x="9855875" y="4548783"/>
            <a:ext cx="3664387" cy="323969"/>
          </a:xfrm>
          <a:prstGeom prst="rect">
            <a:avLst/>
          </a:prstGeom>
          <a:noFill/>
          <a:ln/>
        </p:spPr>
        <p:txBody>
          <a:bodyPr wrap="none" lIns="0" tIns="0" rIns="0" bIns="0" rtlCol="0" anchor="t"/>
          <a:lstStyle/>
          <a:p>
            <a:pPr marL="685800" lvl="1"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Sugar</a:t>
            </a:r>
            <a:endParaRPr lang="en-US" sz="1700" dirty="0"/>
          </a:p>
        </p:txBody>
      </p:sp>
      <p:sp>
        <p:nvSpPr>
          <p:cNvPr id="26" name="Text 21"/>
          <p:cNvSpPr/>
          <p:nvPr/>
        </p:nvSpPr>
        <p:spPr>
          <a:xfrm>
            <a:off x="9855875" y="4948238"/>
            <a:ext cx="3664387" cy="323969"/>
          </a:xfrm>
          <a:prstGeom prst="rect">
            <a:avLst/>
          </a:prstGeom>
          <a:noFill/>
          <a:ln/>
        </p:spPr>
        <p:txBody>
          <a:bodyPr wrap="none" lIns="0" tIns="0" rIns="0" bIns="0" rtlCol="0" anchor="t"/>
          <a:lstStyle/>
          <a:p>
            <a:pPr marL="685800" lvl="1"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Eggs</a:t>
            </a:r>
            <a:endParaRPr lang="en-US" sz="1700" dirty="0"/>
          </a:p>
        </p:txBody>
      </p:sp>
      <p:sp>
        <p:nvSpPr>
          <p:cNvPr id="27" name="Text 22"/>
          <p:cNvSpPr/>
          <p:nvPr/>
        </p:nvSpPr>
        <p:spPr>
          <a:xfrm>
            <a:off x="9855875" y="5347692"/>
            <a:ext cx="3664387" cy="323969"/>
          </a:xfrm>
          <a:prstGeom prst="rect">
            <a:avLst/>
          </a:prstGeom>
          <a:noFill/>
          <a:ln/>
        </p:spPr>
        <p:txBody>
          <a:bodyPr wrap="none" lIns="0" tIns="0" rIns="0" bIns="0" rtlCol="0" anchor="t"/>
          <a:lstStyle/>
          <a:p>
            <a:pPr marL="342900" indent="-342900" algn="l">
              <a:lnSpc>
                <a:spcPts val="2550"/>
              </a:lnSpc>
              <a:buSzPct val="100000"/>
              <a:buFont typeface="+mj-lt"/>
              <a:buAutoNum type="arabicPeriod" startAt="2"/>
            </a:pPr>
            <a:r>
              <a:rPr lang="en-US" sz="1700" dirty="0">
                <a:solidFill>
                  <a:srgbClr val="E2E6E9"/>
                </a:solidFill>
                <a:latin typeface="Source Sans 3" pitchFamily="34" charset="0"/>
                <a:ea typeface="Source Sans 3" pitchFamily="34" charset="-122"/>
                <a:cs typeface="Source Sans 3" pitchFamily="34" charset="-120"/>
              </a:rPr>
              <a:t>Follow steps</a:t>
            </a:r>
            <a:endParaRPr lang="en-US" sz="1700" dirty="0"/>
          </a:p>
        </p:txBody>
      </p:sp>
      <p:sp>
        <p:nvSpPr>
          <p:cNvPr id="28" name="Text 23"/>
          <p:cNvSpPr/>
          <p:nvPr/>
        </p:nvSpPr>
        <p:spPr>
          <a:xfrm>
            <a:off x="9855875" y="5747147"/>
            <a:ext cx="3664387" cy="323969"/>
          </a:xfrm>
          <a:prstGeom prst="rect">
            <a:avLst/>
          </a:prstGeom>
          <a:noFill/>
          <a:ln/>
        </p:spPr>
        <p:txBody>
          <a:bodyPr wrap="none" lIns="0" tIns="0" rIns="0" bIns="0" rtlCol="0" anchor="t"/>
          <a:lstStyle/>
          <a:p>
            <a:pPr marL="685800" lvl="1" indent="-342900" algn="l">
              <a:lnSpc>
                <a:spcPts val="2550"/>
              </a:lnSpc>
              <a:buSzPct val="100000"/>
              <a:buFont typeface="+mj-lt"/>
              <a:buAutoNum type="arabicPeriod"/>
            </a:pPr>
            <a:r>
              <a:rPr lang="en-US" sz="1700" dirty="0">
                <a:solidFill>
                  <a:srgbClr val="E2E6E9"/>
                </a:solidFill>
                <a:latin typeface="Source Sans 3" pitchFamily="34" charset="0"/>
                <a:ea typeface="Source Sans 3" pitchFamily="34" charset="-122"/>
                <a:cs typeface="Source Sans 3" pitchFamily="34" charset="-120"/>
              </a:rPr>
              <a:t>Mix dry ingredients</a:t>
            </a:r>
            <a:endParaRPr lang="en-US" sz="1700" dirty="0"/>
          </a:p>
        </p:txBody>
      </p:sp>
      <p:sp>
        <p:nvSpPr>
          <p:cNvPr id="29" name="Text 24"/>
          <p:cNvSpPr/>
          <p:nvPr/>
        </p:nvSpPr>
        <p:spPr>
          <a:xfrm>
            <a:off x="9855875" y="6146602"/>
            <a:ext cx="3664387" cy="323969"/>
          </a:xfrm>
          <a:prstGeom prst="rect">
            <a:avLst/>
          </a:prstGeom>
          <a:noFill/>
          <a:ln/>
        </p:spPr>
        <p:txBody>
          <a:bodyPr wrap="none" lIns="0" tIns="0" rIns="0" bIns="0" rtlCol="0" anchor="t"/>
          <a:lstStyle/>
          <a:p>
            <a:pPr marL="685800" lvl="1" indent="-342900" algn="l">
              <a:lnSpc>
                <a:spcPts val="2550"/>
              </a:lnSpc>
              <a:buSzPct val="100000"/>
              <a:buFont typeface="+mj-lt"/>
              <a:buAutoNum type="arabicPeriod" startAt="2"/>
            </a:pPr>
            <a:r>
              <a:rPr lang="en-US" sz="1700" dirty="0">
                <a:solidFill>
                  <a:srgbClr val="E2E6E9"/>
                </a:solidFill>
                <a:latin typeface="Source Sans 3" pitchFamily="34" charset="0"/>
                <a:ea typeface="Source Sans 3" pitchFamily="34" charset="-122"/>
                <a:cs typeface="Source Sans 3" pitchFamily="34" charset="-120"/>
              </a:rPr>
              <a:t>Add wet ingredients</a:t>
            </a:r>
            <a:endParaRPr lang="en-US" sz="1700" dirty="0"/>
          </a:p>
        </p:txBody>
      </p:sp>
      <p:sp>
        <p:nvSpPr>
          <p:cNvPr id="30" name="Text 25"/>
          <p:cNvSpPr/>
          <p:nvPr/>
        </p:nvSpPr>
        <p:spPr>
          <a:xfrm>
            <a:off x="863798" y="6959798"/>
            <a:ext cx="12902803" cy="64793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Using nested lists makes complex information digestible and improves the overall readability of your web page. It visually guides the user through related pieces of content.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6642" y="617934"/>
            <a:ext cx="11504890" cy="537329"/>
          </a:xfrm>
          <a:prstGeom prst="rect">
            <a:avLst/>
          </a:prstGeom>
          <a:noFill/>
          <a:ln/>
        </p:spPr>
        <p:txBody>
          <a:bodyPr wrap="none" lIns="0" tIns="0" rIns="0" bIns="0" rtlCol="0" anchor="t"/>
          <a:lstStyle/>
          <a:p>
            <a:pPr marL="0" indent="0" algn="l">
              <a:lnSpc>
                <a:spcPts val="4200"/>
              </a:lnSpc>
              <a:buNone/>
            </a:pPr>
            <a:r>
              <a:rPr lang="en-US" sz="3350" b="1" dirty="0">
                <a:solidFill>
                  <a:srgbClr val="FFFFFF"/>
                </a:solidFill>
                <a:latin typeface="Montserrat Bold" pitchFamily="34" charset="0"/>
                <a:ea typeface="Montserrat Bold" pitchFamily="34" charset="-122"/>
                <a:cs typeface="Montserrat Bold" pitchFamily="34" charset="-120"/>
              </a:rPr>
              <a:t>The DOM Tree: Understanding Web Page Structure</a:t>
            </a:r>
            <a:endParaRPr lang="en-US" sz="3350" dirty="0"/>
          </a:p>
        </p:txBody>
      </p:sp>
      <p:sp>
        <p:nvSpPr>
          <p:cNvPr id="3" name="Text 1"/>
          <p:cNvSpPr/>
          <p:nvPr/>
        </p:nvSpPr>
        <p:spPr>
          <a:xfrm>
            <a:off x="756642" y="1533525"/>
            <a:ext cx="13117116" cy="567452"/>
          </a:xfrm>
          <a:prstGeom prst="rect">
            <a:avLst/>
          </a:prstGeom>
          <a:noFill/>
          <a:ln/>
        </p:spPr>
        <p:txBody>
          <a:bodyPr wrap="square" lIns="0" tIns="0" rIns="0" bIns="0" rtlCol="0" anchor="t"/>
          <a:lstStyle/>
          <a:p>
            <a:pPr marL="0" indent="0" algn="l">
              <a:lnSpc>
                <a:spcPts val="2200"/>
              </a:lnSpc>
              <a:buNone/>
            </a:pPr>
            <a:r>
              <a:rPr lang="en-US" sz="1450" dirty="0">
                <a:solidFill>
                  <a:srgbClr val="E2E6E9"/>
                </a:solidFill>
                <a:latin typeface="Source Sans 3" pitchFamily="34" charset="0"/>
                <a:ea typeface="Source Sans 3" pitchFamily="34" charset="-122"/>
                <a:cs typeface="Source Sans 3" pitchFamily="34" charset="-120"/>
              </a:rPr>
              <a:t>The Document Object Model (DOM) is a programming interface for web documents. It represents the page so that programs can change the document structure, style, and content. When a web page is loaded, the browser creates a DOM tree, which is a hierarchical representation of the page's elements.</a:t>
            </a:r>
            <a:endParaRPr lang="en-US" sz="1450" dirty="0"/>
          </a:p>
        </p:txBody>
      </p:sp>
      <p:pic>
        <p:nvPicPr>
          <p:cNvPr id="4" name="Image 0" descr="preencoded.png"/>
          <p:cNvPicPr>
            <a:picLocks noChangeAspect="1"/>
          </p:cNvPicPr>
          <p:nvPr/>
        </p:nvPicPr>
        <p:blipFill>
          <a:blip r:embed="rId3"/>
          <a:stretch>
            <a:fillRect/>
          </a:stretch>
        </p:blipFill>
        <p:spPr>
          <a:xfrm>
            <a:off x="2953703" y="2313742"/>
            <a:ext cx="2164318" cy="646867"/>
          </a:xfrm>
          <a:prstGeom prst="rect">
            <a:avLst/>
          </a:prstGeom>
        </p:spPr>
      </p:pic>
      <p:sp>
        <p:nvSpPr>
          <p:cNvPr id="5" name="Text 2"/>
          <p:cNvSpPr/>
          <p:nvPr/>
        </p:nvSpPr>
        <p:spPr>
          <a:xfrm>
            <a:off x="3902750" y="2539484"/>
            <a:ext cx="265986" cy="332423"/>
          </a:xfrm>
          <a:prstGeom prst="rect">
            <a:avLst/>
          </a:prstGeom>
          <a:noFill/>
          <a:ln/>
        </p:spPr>
        <p:txBody>
          <a:bodyPr wrap="none" lIns="0" tIns="0" rIns="0" bIns="0" rtlCol="0" anchor="t"/>
          <a:lstStyle/>
          <a:p>
            <a:pPr marL="0" indent="0" algn="ctr">
              <a:lnSpc>
                <a:spcPts val="3100"/>
              </a:lnSpc>
              <a:buNone/>
            </a:pPr>
            <a:r>
              <a:rPr lang="en-US" sz="2050" b="1" dirty="0">
                <a:solidFill>
                  <a:srgbClr val="E2E6E9"/>
                </a:solidFill>
                <a:latin typeface="Montserrat Bold" pitchFamily="34" charset="0"/>
                <a:ea typeface="Montserrat Bold" pitchFamily="34" charset="-122"/>
                <a:cs typeface="Montserrat Bold" pitchFamily="34" charset="-120"/>
              </a:rPr>
              <a:t>1</a:t>
            </a:r>
            <a:endParaRPr lang="en-US" sz="2050" dirty="0"/>
          </a:p>
        </p:txBody>
      </p:sp>
      <p:sp>
        <p:nvSpPr>
          <p:cNvPr id="6" name="Text 3"/>
          <p:cNvSpPr/>
          <p:nvPr/>
        </p:nvSpPr>
        <p:spPr>
          <a:xfrm>
            <a:off x="5307092" y="2502813"/>
            <a:ext cx="641509" cy="268724"/>
          </a:xfrm>
          <a:prstGeom prst="rect">
            <a:avLst/>
          </a:prstGeom>
          <a:noFill/>
          <a:ln/>
        </p:spPr>
        <p:txBody>
          <a:bodyPr wrap="none" lIns="0" tIns="0" rIns="0" bIns="0" rtlCol="0" anchor="t"/>
          <a:lstStyle/>
          <a:p>
            <a:pPr marL="0" indent="0" algn="l">
              <a:lnSpc>
                <a:spcPts val="2100"/>
              </a:lnSpc>
              <a:buNone/>
            </a:pPr>
            <a:r>
              <a:rPr lang="en-US" sz="1650" b="1" dirty="0">
                <a:solidFill>
                  <a:srgbClr val="E2E6E9"/>
                </a:solidFill>
                <a:latin typeface="Montserrat Bold" pitchFamily="34" charset="0"/>
                <a:ea typeface="Montserrat Bold" pitchFamily="34" charset="-122"/>
                <a:cs typeface="Montserrat Bold" pitchFamily="34" charset="-120"/>
              </a:rPr>
              <a:t>HTML</a:t>
            </a:r>
            <a:endParaRPr lang="en-US" sz="1650" dirty="0"/>
          </a:p>
        </p:txBody>
      </p:sp>
      <p:sp>
        <p:nvSpPr>
          <p:cNvPr id="7" name="Shape 4"/>
          <p:cNvSpPr/>
          <p:nvPr/>
        </p:nvSpPr>
        <p:spPr>
          <a:xfrm>
            <a:off x="5165288" y="2974658"/>
            <a:ext cx="8661202" cy="11430"/>
          </a:xfrm>
          <a:prstGeom prst="roundRect">
            <a:avLst>
              <a:gd name="adj" fmla="val 248264"/>
            </a:avLst>
          </a:prstGeom>
          <a:solidFill>
            <a:srgbClr val="494A4B"/>
          </a:solidFill>
          <a:ln/>
        </p:spPr>
      </p:sp>
      <p:pic>
        <p:nvPicPr>
          <p:cNvPr id="8" name="Image 1" descr="preencoded.png"/>
          <p:cNvPicPr>
            <a:picLocks noChangeAspect="1"/>
          </p:cNvPicPr>
          <p:nvPr/>
        </p:nvPicPr>
        <p:blipFill>
          <a:blip r:embed="rId4"/>
          <a:stretch>
            <a:fillRect/>
          </a:stretch>
        </p:blipFill>
        <p:spPr>
          <a:xfrm>
            <a:off x="1871543" y="3007876"/>
            <a:ext cx="4328636" cy="646867"/>
          </a:xfrm>
          <a:prstGeom prst="rect">
            <a:avLst/>
          </a:prstGeom>
        </p:spPr>
      </p:pic>
      <p:sp>
        <p:nvSpPr>
          <p:cNvPr id="9" name="Text 5"/>
          <p:cNvSpPr/>
          <p:nvPr/>
        </p:nvSpPr>
        <p:spPr>
          <a:xfrm>
            <a:off x="3902869" y="3165038"/>
            <a:ext cx="265986" cy="332423"/>
          </a:xfrm>
          <a:prstGeom prst="rect">
            <a:avLst/>
          </a:prstGeom>
          <a:noFill/>
          <a:ln/>
        </p:spPr>
        <p:txBody>
          <a:bodyPr wrap="none" lIns="0" tIns="0" rIns="0" bIns="0" rtlCol="0" anchor="t"/>
          <a:lstStyle/>
          <a:p>
            <a:pPr marL="0" indent="0" algn="ctr">
              <a:lnSpc>
                <a:spcPts val="3100"/>
              </a:lnSpc>
              <a:buNone/>
            </a:pPr>
            <a:r>
              <a:rPr lang="en-US" sz="2050" b="1" dirty="0">
                <a:solidFill>
                  <a:srgbClr val="E2E6E9"/>
                </a:solidFill>
                <a:latin typeface="Montserrat Bold" pitchFamily="34" charset="0"/>
                <a:ea typeface="Montserrat Bold" pitchFamily="34" charset="-122"/>
                <a:cs typeface="Montserrat Bold" pitchFamily="34" charset="-120"/>
              </a:rPr>
              <a:t>2</a:t>
            </a:r>
            <a:endParaRPr lang="en-US" sz="2050" dirty="0"/>
          </a:p>
        </p:txBody>
      </p:sp>
      <p:sp>
        <p:nvSpPr>
          <p:cNvPr id="10" name="Text 6"/>
          <p:cNvSpPr/>
          <p:nvPr/>
        </p:nvSpPr>
        <p:spPr>
          <a:xfrm>
            <a:off x="6389251" y="3196947"/>
            <a:ext cx="1600200" cy="268724"/>
          </a:xfrm>
          <a:prstGeom prst="rect">
            <a:avLst/>
          </a:prstGeom>
          <a:noFill/>
          <a:ln/>
        </p:spPr>
        <p:txBody>
          <a:bodyPr wrap="none" lIns="0" tIns="0" rIns="0" bIns="0" rtlCol="0" anchor="t"/>
          <a:lstStyle/>
          <a:p>
            <a:pPr marL="0" indent="0" algn="l">
              <a:lnSpc>
                <a:spcPts val="2100"/>
              </a:lnSpc>
              <a:buNone/>
            </a:pPr>
            <a:r>
              <a:rPr lang="en-US" sz="1650" b="1" dirty="0">
                <a:solidFill>
                  <a:srgbClr val="E2E6E9"/>
                </a:solidFill>
                <a:latin typeface="Montserrat Bold" pitchFamily="34" charset="0"/>
                <a:ea typeface="Montserrat Bold" pitchFamily="34" charset="-122"/>
                <a:cs typeface="Montserrat Bold" pitchFamily="34" charset="-120"/>
              </a:rPr>
              <a:t>HEAD &amp; BODY</a:t>
            </a:r>
            <a:endParaRPr lang="en-US" sz="1650" dirty="0"/>
          </a:p>
        </p:txBody>
      </p:sp>
      <p:sp>
        <p:nvSpPr>
          <p:cNvPr id="11" name="Shape 7"/>
          <p:cNvSpPr/>
          <p:nvPr/>
        </p:nvSpPr>
        <p:spPr>
          <a:xfrm>
            <a:off x="6247448" y="3668792"/>
            <a:ext cx="7579043" cy="11430"/>
          </a:xfrm>
          <a:prstGeom prst="roundRect">
            <a:avLst>
              <a:gd name="adj" fmla="val 248264"/>
            </a:avLst>
          </a:prstGeom>
          <a:solidFill>
            <a:srgbClr val="494A4B"/>
          </a:solidFill>
          <a:ln/>
        </p:spPr>
      </p:sp>
      <p:pic>
        <p:nvPicPr>
          <p:cNvPr id="12" name="Image 2" descr="preencoded.png"/>
          <p:cNvPicPr>
            <a:picLocks noChangeAspect="1"/>
          </p:cNvPicPr>
          <p:nvPr/>
        </p:nvPicPr>
        <p:blipFill>
          <a:blip r:embed="rId5"/>
          <a:stretch>
            <a:fillRect/>
          </a:stretch>
        </p:blipFill>
        <p:spPr>
          <a:xfrm>
            <a:off x="789384" y="3702010"/>
            <a:ext cx="6492954" cy="646867"/>
          </a:xfrm>
          <a:prstGeom prst="rect">
            <a:avLst/>
          </a:prstGeom>
        </p:spPr>
      </p:pic>
      <p:sp>
        <p:nvSpPr>
          <p:cNvPr id="13" name="Text 8"/>
          <p:cNvSpPr/>
          <p:nvPr/>
        </p:nvSpPr>
        <p:spPr>
          <a:xfrm>
            <a:off x="3902869" y="3859173"/>
            <a:ext cx="265986" cy="332423"/>
          </a:xfrm>
          <a:prstGeom prst="rect">
            <a:avLst/>
          </a:prstGeom>
          <a:noFill/>
          <a:ln/>
        </p:spPr>
        <p:txBody>
          <a:bodyPr wrap="none" lIns="0" tIns="0" rIns="0" bIns="0" rtlCol="0" anchor="t"/>
          <a:lstStyle/>
          <a:p>
            <a:pPr marL="0" indent="0" algn="ctr">
              <a:lnSpc>
                <a:spcPts val="3100"/>
              </a:lnSpc>
              <a:buNone/>
            </a:pPr>
            <a:r>
              <a:rPr lang="en-US" sz="2050" b="1" dirty="0">
                <a:solidFill>
                  <a:srgbClr val="E2E6E9"/>
                </a:solidFill>
                <a:latin typeface="Montserrat Bold" pitchFamily="34" charset="0"/>
                <a:ea typeface="Montserrat Bold" pitchFamily="34" charset="-122"/>
                <a:cs typeface="Montserrat Bold" pitchFamily="34" charset="-120"/>
              </a:rPr>
              <a:t>3</a:t>
            </a:r>
            <a:endParaRPr lang="en-US" sz="2050" dirty="0"/>
          </a:p>
        </p:txBody>
      </p:sp>
      <p:sp>
        <p:nvSpPr>
          <p:cNvPr id="14" name="Text 9"/>
          <p:cNvSpPr/>
          <p:nvPr/>
        </p:nvSpPr>
        <p:spPr>
          <a:xfrm>
            <a:off x="7471410" y="3891082"/>
            <a:ext cx="1085136" cy="268724"/>
          </a:xfrm>
          <a:prstGeom prst="rect">
            <a:avLst/>
          </a:prstGeom>
          <a:noFill/>
          <a:ln/>
        </p:spPr>
        <p:txBody>
          <a:bodyPr wrap="none" lIns="0" tIns="0" rIns="0" bIns="0" rtlCol="0" anchor="t"/>
          <a:lstStyle/>
          <a:p>
            <a:pPr marL="0" indent="0" algn="l">
              <a:lnSpc>
                <a:spcPts val="2100"/>
              </a:lnSpc>
              <a:buNone/>
            </a:pPr>
            <a:r>
              <a:rPr lang="en-US" sz="1650" b="1" dirty="0">
                <a:solidFill>
                  <a:srgbClr val="E2E6E9"/>
                </a:solidFill>
                <a:latin typeface="Montserrat Bold" pitchFamily="34" charset="0"/>
                <a:ea typeface="Montserrat Bold" pitchFamily="34" charset="-122"/>
                <a:cs typeface="Montserrat Bold" pitchFamily="34" charset="-120"/>
              </a:rPr>
              <a:t>H1, P, IMG</a:t>
            </a:r>
            <a:endParaRPr lang="en-US" sz="1650" dirty="0"/>
          </a:p>
        </p:txBody>
      </p:sp>
      <p:sp>
        <p:nvSpPr>
          <p:cNvPr id="15" name="Text 10"/>
          <p:cNvSpPr/>
          <p:nvPr/>
        </p:nvSpPr>
        <p:spPr>
          <a:xfrm>
            <a:off x="756642" y="4561642"/>
            <a:ext cx="13117116" cy="567452"/>
          </a:xfrm>
          <a:prstGeom prst="rect">
            <a:avLst/>
          </a:prstGeom>
          <a:noFill/>
          <a:ln/>
        </p:spPr>
        <p:txBody>
          <a:bodyPr wrap="square" lIns="0" tIns="0" rIns="0" bIns="0" rtlCol="0" anchor="t"/>
          <a:lstStyle/>
          <a:p>
            <a:pPr marL="0" indent="0" algn="l">
              <a:lnSpc>
                <a:spcPts val="2200"/>
              </a:lnSpc>
              <a:buNone/>
            </a:pPr>
            <a:r>
              <a:rPr lang="en-US" sz="2000" dirty="0" smtClean="0">
                <a:solidFill>
                  <a:srgbClr val="E2E6E9"/>
                </a:solidFill>
                <a:latin typeface="Source Sans 3" pitchFamily="34" charset="0"/>
                <a:ea typeface="Source Sans 3" pitchFamily="34" charset="-122"/>
                <a:cs typeface="Source Sans 3" pitchFamily="34" charset="-120"/>
              </a:rPr>
              <a:t>Task: make a </a:t>
            </a:r>
            <a:r>
              <a:rPr lang="en-US" sz="2000" dirty="0" err="1" smtClean="0">
                <a:solidFill>
                  <a:srgbClr val="E2E6E9"/>
                </a:solidFill>
                <a:latin typeface="Source Sans 3" pitchFamily="34" charset="0"/>
                <a:ea typeface="Source Sans 3" pitchFamily="34" charset="-122"/>
                <a:cs typeface="Source Sans 3" pitchFamily="34" charset="-120"/>
              </a:rPr>
              <a:t>dom</a:t>
            </a:r>
            <a:r>
              <a:rPr lang="en-US" sz="2000" dirty="0" smtClean="0">
                <a:solidFill>
                  <a:srgbClr val="E2E6E9"/>
                </a:solidFill>
                <a:latin typeface="Source Sans 3" pitchFamily="34" charset="0"/>
                <a:ea typeface="Source Sans 3" pitchFamily="34" charset="-122"/>
                <a:cs typeface="Source Sans 3" pitchFamily="34" charset="-120"/>
              </a:rPr>
              <a:t> tree for this code:…………………………….</a:t>
            </a:r>
          </a:p>
          <a:p>
            <a:pPr marL="0" indent="0" algn="l">
              <a:lnSpc>
                <a:spcPts val="2200"/>
              </a:lnSpc>
              <a:buNone/>
            </a:pPr>
            <a:endParaRPr lang="en-US" sz="1450" dirty="0">
              <a:solidFill>
                <a:srgbClr val="E2E6E9"/>
              </a:solidFill>
              <a:latin typeface="Source Sans 3" pitchFamily="34" charset="0"/>
            </a:endParaRPr>
          </a:p>
          <a:p>
            <a:pPr marL="0" indent="0" algn="l">
              <a:lnSpc>
                <a:spcPts val="2200"/>
              </a:lnSpc>
              <a:buNone/>
            </a:pPr>
            <a:endParaRPr lang="en-US" sz="1450" dirty="0"/>
          </a:p>
        </p:txBody>
      </p:sp>
      <p:sp>
        <p:nvSpPr>
          <p:cNvPr id="16" name="Shape 11"/>
          <p:cNvSpPr/>
          <p:nvPr/>
        </p:nvSpPr>
        <p:spPr>
          <a:xfrm>
            <a:off x="756642" y="5341858"/>
            <a:ext cx="13117116" cy="2269688"/>
          </a:xfrm>
          <a:prstGeom prst="roundRect">
            <a:avLst>
              <a:gd name="adj" fmla="val 1250"/>
            </a:avLst>
          </a:prstGeom>
          <a:solidFill>
            <a:srgbClr val="1E1F20"/>
          </a:solidFill>
          <a:ln/>
        </p:spPr>
      </p:sp>
      <p:sp>
        <p:nvSpPr>
          <p:cNvPr id="17" name="Shape 12"/>
          <p:cNvSpPr/>
          <p:nvPr/>
        </p:nvSpPr>
        <p:spPr>
          <a:xfrm>
            <a:off x="747236" y="5341858"/>
            <a:ext cx="13135928" cy="683557"/>
          </a:xfrm>
          <a:prstGeom prst="roundRect">
            <a:avLst>
              <a:gd name="adj" fmla="val 1250"/>
            </a:avLst>
          </a:prstGeom>
          <a:solidFill>
            <a:srgbClr val="1E1F20"/>
          </a:solidFill>
          <a:ln/>
        </p:spPr>
      </p:sp>
      <p:sp>
        <p:nvSpPr>
          <p:cNvPr id="18" name="Text 13"/>
          <p:cNvSpPr/>
          <p:nvPr/>
        </p:nvSpPr>
        <p:spPr>
          <a:xfrm>
            <a:off x="936308" y="5483662"/>
            <a:ext cx="12757785" cy="1986082"/>
          </a:xfrm>
          <a:prstGeom prst="rect">
            <a:avLst/>
          </a:prstGeom>
          <a:noFill/>
          <a:ln/>
        </p:spPr>
        <p:txBody>
          <a:bodyPr wrap="square" lIns="0" tIns="0" rIns="0" bIns="0" rtlCol="0" anchor="t"/>
          <a:lstStyle/>
          <a:p>
            <a:pPr marL="0" indent="0" algn="l">
              <a:lnSpc>
                <a:spcPts val="2200"/>
              </a:lnSpc>
              <a:buNone/>
            </a:pPr>
            <a:r>
              <a:rPr lang="en-US" sz="1450" dirty="0">
                <a:solidFill>
                  <a:srgbClr val="E2E6E9"/>
                </a:solidFill>
                <a:highlight>
                  <a:srgbClr val="1E1F20"/>
                </a:highlight>
                <a:latin typeface="Consolas" pitchFamily="34" charset="0"/>
                <a:ea typeface="Consolas" pitchFamily="34" charset="-122"/>
                <a:cs typeface="Consolas" pitchFamily="34" charset="-120"/>
              </a:rPr>
              <a:t>html├── head└── body ├── h1 ├── p └── img</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282232" y="2514838"/>
            <a:ext cx="5209937" cy="3199805"/>
          </a:xfrm>
          <a:prstGeom prst="rect">
            <a:avLst/>
          </a:prstGeom>
        </p:spPr>
      </p:pic>
      <p:sp>
        <p:nvSpPr>
          <p:cNvPr id="4" name="Text 0"/>
          <p:cNvSpPr/>
          <p:nvPr/>
        </p:nvSpPr>
        <p:spPr>
          <a:xfrm>
            <a:off x="441960" y="467439"/>
            <a:ext cx="3403402" cy="313849"/>
          </a:xfrm>
          <a:prstGeom prst="rect">
            <a:avLst/>
          </a:prstGeom>
          <a:noFill/>
          <a:ln/>
        </p:spPr>
        <p:txBody>
          <a:bodyPr wrap="none" lIns="0" tIns="0" rIns="0" bIns="0" rtlCol="0" anchor="t"/>
          <a:lstStyle/>
          <a:p>
            <a:pPr marL="0" indent="0" algn="l">
              <a:lnSpc>
                <a:spcPts val="2450"/>
              </a:lnSpc>
              <a:buNone/>
            </a:pPr>
            <a:r>
              <a:rPr lang="en-US" sz="1950" b="1" dirty="0">
                <a:solidFill>
                  <a:srgbClr val="FFFFFF"/>
                </a:solidFill>
                <a:latin typeface="Montserrat Bold" pitchFamily="34" charset="0"/>
                <a:ea typeface="Montserrat Bold" pitchFamily="34" charset="-122"/>
                <a:cs typeface="Montserrat Bold" pitchFamily="34" charset="-120"/>
              </a:rPr>
              <a:t>Essential HTML Attributes</a:t>
            </a:r>
            <a:endParaRPr lang="en-US" sz="1950" dirty="0"/>
          </a:p>
        </p:txBody>
      </p:sp>
      <p:sp>
        <p:nvSpPr>
          <p:cNvPr id="5" name="Text 1"/>
          <p:cNvSpPr/>
          <p:nvPr/>
        </p:nvSpPr>
        <p:spPr>
          <a:xfrm>
            <a:off x="441960" y="947023"/>
            <a:ext cx="8260080" cy="339090"/>
          </a:xfrm>
          <a:prstGeom prst="rect">
            <a:avLst/>
          </a:prstGeom>
          <a:noFill/>
          <a:ln/>
        </p:spPr>
        <p:txBody>
          <a:bodyPr wrap="square" lIns="0" tIns="0" rIns="0" bIns="0" rtlCol="0" anchor="t"/>
          <a:lstStyle/>
          <a:p>
            <a:pPr marL="0" indent="0" algn="l">
              <a:lnSpc>
                <a:spcPts val="1300"/>
              </a:lnSpc>
              <a:buNone/>
            </a:pPr>
            <a:r>
              <a:rPr lang="en-US" sz="850" dirty="0">
                <a:solidFill>
                  <a:srgbClr val="E2E6E9"/>
                </a:solidFill>
                <a:latin typeface="Source Sans 3" pitchFamily="34" charset="0"/>
                <a:ea typeface="Source Sans 3" pitchFamily="34" charset="-122"/>
                <a:cs typeface="Source Sans 3" pitchFamily="34" charset="-120"/>
              </a:rPr>
              <a:t>Attributes provide additional information about HTML elements, modifying their behaviour or appearance. They are always specified in the start tag and usually come in name/value pairs, like </a:t>
            </a:r>
            <a:r>
              <a:rPr lang="en-US" sz="850" dirty="0">
                <a:solidFill>
                  <a:srgbClr val="E2E6E9"/>
                </a:solidFill>
                <a:highlight>
                  <a:srgbClr val="1E1F20"/>
                </a:highlight>
                <a:latin typeface="Consolas" pitchFamily="34" charset="0"/>
                <a:ea typeface="Consolas" pitchFamily="34" charset="-122"/>
                <a:cs typeface="Consolas" pitchFamily="34" charset="-120"/>
              </a:rPr>
              <a:t>name="value"</a:t>
            </a:r>
            <a:r>
              <a:rPr lang="en-US" sz="850" dirty="0">
                <a:solidFill>
                  <a:srgbClr val="E2E6E9"/>
                </a:solidFill>
                <a:latin typeface="Source Sans 3" pitchFamily="34" charset="0"/>
                <a:ea typeface="Source Sans 3" pitchFamily="34" charset="-122"/>
                <a:cs typeface="Source Sans 3" pitchFamily="34" charset="-120"/>
              </a:rPr>
              <a:t>. Mastering these core attributes is crucial for effective web development.</a:t>
            </a:r>
            <a:endParaRPr lang="en-US" sz="850" dirty="0"/>
          </a:p>
        </p:txBody>
      </p:sp>
      <p:sp>
        <p:nvSpPr>
          <p:cNvPr id="6" name="Shape 2"/>
          <p:cNvSpPr/>
          <p:nvPr/>
        </p:nvSpPr>
        <p:spPr>
          <a:xfrm>
            <a:off x="441960" y="1410414"/>
            <a:ext cx="8260080" cy="1051798"/>
          </a:xfrm>
          <a:prstGeom prst="roundRect">
            <a:avLst>
              <a:gd name="adj" fmla="val 1576"/>
            </a:avLst>
          </a:prstGeom>
          <a:solidFill>
            <a:srgbClr val="303132"/>
          </a:solidFill>
          <a:ln/>
        </p:spPr>
      </p:sp>
      <p:sp>
        <p:nvSpPr>
          <p:cNvPr id="7" name="Shape 3"/>
          <p:cNvSpPr/>
          <p:nvPr/>
        </p:nvSpPr>
        <p:spPr>
          <a:xfrm>
            <a:off x="552450" y="1520904"/>
            <a:ext cx="331470" cy="331470"/>
          </a:xfrm>
          <a:prstGeom prst="roundRect">
            <a:avLst>
              <a:gd name="adj" fmla="val 27583448"/>
            </a:avLst>
          </a:prstGeom>
          <a:solidFill>
            <a:srgbClr val="FFFFFF"/>
          </a:solidFill>
          <a:ln/>
        </p:spPr>
      </p:sp>
      <p:pic>
        <p:nvPicPr>
          <p:cNvPr id="8" name="Image 2"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43652" y="1612106"/>
            <a:ext cx="149066" cy="149066"/>
          </a:xfrm>
          <a:prstGeom prst="rect">
            <a:avLst/>
          </a:prstGeom>
        </p:spPr>
      </p:pic>
      <p:sp>
        <p:nvSpPr>
          <p:cNvPr id="9" name="Text 4"/>
          <p:cNvSpPr/>
          <p:nvPr/>
        </p:nvSpPr>
        <p:spPr>
          <a:xfrm>
            <a:off x="552450" y="1962864"/>
            <a:ext cx="1255514" cy="156924"/>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id</a:t>
            </a:r>
            <a:endParaRPr lang="en-US" sz="950" dirty="0"/>
          </a:p>
        </p:txBody>
      </p:sp>
      <p:sp>
        <p:nvSpPr>
          <p:cNvPr id="10" name="Text 5"/>
          <p:cNvSpPr/>
          <p:nvPr/>
        </p:nvSpPr>
        <p:spPr>
          <a:xfrm>
            <a:off x="552450" y="2185988"/>
            <a:ext cx="8039100" cy="165735"/>
          </a:xfrm>
          <a:prstGeom prst="rect">
            <a:avLst/>
          </a:prstGeom>
          <a:noFill/>
          <a:ln/>
        </p:spPr>
        <p:txBody>
          <a:bodyPr wrap="none" lIns="0" tIns="0" rIns="0" bIns="0" rtlCol="0" anchor="t"/>
          <a:lstStyle/>
          <a:p>
            <a:pPr marL="0" indent="0" algn="l">
              <a:lnSpc>
                <a:spcPts val="1300"/>
              </a:lnSpc>
              <a:buNone/>
            </a:pPr>
            <a:r>
              <a:rPr lang="en-US" sz="850" dirty="0">
                <a:solidFill>
                  <a:srgbClr val="E2E6E9"/>
                </a:solidFill>
                <a:latin typeface="Source Sans 3" pitchFamily="34" charset="0"/>
                <a:ea typeface="Source Sans 3" pitchFamily="34" charset="-122"/>
                <a:cs typeface="Source Sans 3" pitchFamily="34" charset="-120"/>
              </a:rPr>
              <a:t>Unique identifier for an element.</a:t>
            </a:r>
            <a:endParaRPr lang="en-US" sz="850" dirty="0"/>
          </a:p>
        </p:txBody>
      </p:sp>
      <p:sp>
        <p:nvSpPr>
          <p:cNvPr id="11" name="Shape 6"/>
          <p:cNvSpPr/>
          <p:nvPr/>
        </p:nvSpPr>
        <p:spPr>
          <a:xfrm>
            <a:off x="441960" y="2572703"/>
            <a:ext cx="8260080" cy="1051798"/>
          </a:xfrm>
          <a:prstGeom prst="roundRect">
            <a:avLst>
              <a:gd name="adj" fmla="val 1576"/>
            </a:avLst>
          </a:prstGeom>
          <a:solidFill>
            <a:srgbClr val="303132"/>
          </a:solidFill>
          <a:ln/>
        </p:spPr>
      </p:sp>
      <p:sp>
        <p:nvSpPr>
          <p:cNvPr id="12" name="Shape 7"/>
          <p:cNvSpPr/>
          <p:nvPr/>
        </p:nvSpPr>
        <p:spPr>
          <a:xfrm>
            <a:off x="552450" y="2683192"/>
            <a:ext cx="331470" cy="331470"/>
          </a:xfrm>
          <a:prstGeom prst="roundRect">
            <a:avLst>
              <a:gd name="adj" fmla="val 27583448"/>
            </a:avLst>
          </a:prstGeom>
          <a:solidFill>
            <a:srgbClr val="FFFFFF"/>
          </a:solidFill>
          <a:ln/>
        </p:spPr>
      </p:sp>
      <p:pic>
        <p:nvPicPr>
          <p:cNvPr id="13" name="Image 3" descr="preencoded.png"/>
          <p:cNvPicPr>
            <a:picLocks noChangeAspect="1"/>
          </p:cNvPicPr>
          <p:nvPr/>
        </p:nvPicPr>
        <p:blipFill>
          <a:blip r:embed="rId5">
            <a:extLst>
              <a:ext uri="{96DAC541-7B7A-43D3-8B79-37D633B846F1}">
                <asvg:svgBlip xmlns:asvg="http://schemas.microsoft.com/office/drawing/2016/SVG/main" xmlns="" r:embed="rId7"/>
              </a:ext>
            </a:extLst>
          </a:blip>
          <a:stretch>
            <a:fillRect/>
          </a:stretch>
        </p:blipFill>
        <p:spPr>
          <a:xfrm>
            <a:off x="643652" y="2774394"/>
            <a:ext cx="149066" cy="149066"/>
          </a:xfrm>
          <a:prstGeom prst="rect">
            <a:avLst/>
          </a:prstGeom>
        </p:spPr>
      </p:pic>
      <p:sp>
        <p:nvSpPr>
          <p:cNvPr id="14" name="Text 8"/>
          <p:cNvSpPr/>
          <p:nvPr/>
        </p:nvSpPr>
        <p:spPr>
          <a:xfrm>
            <a:off x="552450" y="3125153"/>
            <a:ext cx="1255514" cy="156924"/>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class</a:t>
            </a:r>
            <a:endParaRPr lang="en-US" sz="950" dirty="0"/>
          </a:p>
        </p:txBody>
      </p:sp>
      <p:sp>
        <p:nvSpPr>
          <p:cNvPr id="15" name="Text 9"/>
          <p:cNvSpPr/>
          <p:nvPr/>
        </p:nvSpPr>
        <p:spPr>
          <a:xfrm>
            <a:off x="552450" y="3348276"/>
            <a:ext cx="8039100" cy="165735"/>
          </a:xfrm>
          <a:prstGeom prst="rect">
            <a:avLst/>
          </a:prstGeom>
          <a:noFill/>
          <a:ln/>
        </p:spPr>
        <p:txBody>
          <a:bodyPr wrap="none" lIns="0" tIns="0" rIns="0" bIns="0" rtlCol="0" anchor="t"/>
          <a:lstStyle/>
          <a:p>
            <a:pPr marL="0" indent="0" algn="l">
              <a:lnSpc>
                <a:spcPts val="1300"/>
              </a:lnSpc>
              <a:buNone/>
            </a:pPr>
            <a:r>
              <a:rPr lang="en-US" sz="850" dirty="0">
                <a:solidFill>
                  <a:srgbClr val="E2E6E9"/>
                </a:solidFill>
                <a:latin typeface="Source Sans 3" pitchFamily="34" charset="0"/>
                <a:ea typeface="Source Sans 3" pitchFamily="34" charset="-122"/>
                <a:cs typeface="Source Sans 3" pitchFamily="34" charset="-120"/>
              </a:rPr>
              <a:t>Applies styles to multiple elements.</a:t>
            </a:r>
            <a:endParaRPr lang="en-US" sz="850" dirty="0"/>
          </a:p>
        </p:txBody>
      </p:sp>
      <p:sp>
        <p:nvSpPr>
          <p:cNvPr id="16" name="Shape 10"/>
          <p:cNvSpPr/>
          <p:nvPr/>
        </p:nvSpPr>
        <p:spPr>
          <a:xfrm>
            <a:off x="441960" y="3734991"/>
            <a:ext cx="8260080" cy="1051798"/>
          </a:xfrm>
          <a:prstGeom prst="roundRect">
            <a:avLst>
              <a:gd name="adj" fmla="val 1576"/>
            </a:avLst>
          </a:prstGeom>
          <a:solidFill>
            <a:srgbClr val="303132"/>
          </a:solidFill>
          <a:ln/>
        </p:spPr>
      </p:sp>
      <p:sp>
        <p:nvSpPr>
          <p:cNvPr id="17" name="Shape 11"/>
          <p:cNvSpPr/>
          <p:nvPr/>
        </p:nvSpPr>
        <p:spPr>
          <a:xfrm>
            <a:off x="552450" y="3845481"/>
            <a:ext cx="331470" cy="331470"/>
          </a:xfrm>
          <a:prstGeom prst="roundRect">
            <a:avLst>
              <a:gd name="adj" fmla="val 27583448"/>
            </a:avLst>
          </a:prstGeom>
          <a:solidFill>
            <a:srgbClr val="FFFFFF"/>
          </a:solidFill>
          <a:ln/>
        </p:spPr>
      </p:sp>
      <p:pic>
        <p:nvPicPr>
          <p:cNvPr id="18" name="Image 4" descr="preencoded.png"/>
          <p:cNvPicPr>
            <a:picLocks noChangeAspect="1"/>
          </p:cNvPicPr>
          <p:nvPr/>
        </p:nvPicPr>
        <p:blipFill>
          <a:blip r:embed="rId5">
            <a:extLst>
              <a:ext uri="{96DAC541-7B7A-43D3-8B79-37D633B846F1}">
                <asvg:svgBlip xmlns:asvg="http://schemas.microsoft.com/office/drawing/2016/SVG/main" xmlns="" r:embed="rId8"/>
              </a:ext>
            </a:extLst>
          </a:blip>
          <a:stretch>
            <a:fillRect/>
          </a:stretch>
        </p:blipFill>
        <p:spPr>
          <a:xfrm>
            <a:off x="643652" y="3936683"/>
            <a:ext cx="149066" cy="149066"/>
          </a:xfrm>
          <a:prstGeom prst="rect">
            <a:avLst/>
          </a:prstGeom>
        </p:spPr>
      </p:pic>
      <p:sp>
        <p:nvSpPr>
          <p:cNvPr id="19" name="Text 12"/>
          <p:cNvSpPr/>
          <p:nvPr/>
        </p:nvSpPr>
        <p:spPr>
          <a:xfrm>
            <a:off x="552450" y="4287441"/>
            <a:ext cx="1255514" cy="156924"/>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src</a:t>
            </a:r>
            <a:endParaRPr lang="en-US" sz="950" dirty="0"/>
          </a:p>
        </p:txBody>
      </p:sp>
      <p:sp>
        <p:nvSpPr>
          <p:cNvPr id="20" name="Text 13"/>
          <p:cNvSpPr/>
          <p:nvPr/>
        </p:nvSpPr>
        <p:spPr>
          <a:xfrm>
            <a:off x="552450" y="4510564"/>
            <a:ext cx="8039100" cy="165735"/>
          </a:xfrm>
          <a:prstGeom prst="rect">
            <a:avLst/>
          </a:prstGeom>
          <a:noFill/>
          <a:ln/>
        </p:spPr>
        <p:txBody>
          <a:bodyPr wrap="none" lIns="0" tIns="0" rIns="0" bIns="0" rtlCol="0" anchor="t"/>
          <a:lstStyle/>
          <a:p>
            <a:pPr marL="0" indent="0" algn="l">
              <a:lnSpc>
                <a:spcPts val="1300"/>
              </a:lnSpc>
              <a:buNone/>
            </a:pPr>
            <a:r>
              <a:rPr lang="en-US" sz="850" dirty="0">
                <a:solidFill>
                  <a:srgbClr val="E2E6E9"/>
                </a:solidFill>
                <a:latin typeface="Source Sans 3" pitchFamily="34" charset="0"/>
                <a:ea typeface="Source Sans 3" pitchFamily="34" charset="-122"/>
                <a:cs typeface="Source Sans 3" pitchFamily="34" charset="-120"/>
              </a:rPr>
              <a:t>Source for images, media.</a:t>
            </a:r>
            <a:endParaRPr lang="en-US" sz="850" dirty="0"/>
          </a:p>
        </p:txBody>
      </p:sp>
      <p:sp>
        <p:nvSpPr>
          <p:cNvPr id="21" name="Shape 14"/>
          <p:cNvSpPr/>
          <p:nvPr/>
        </p:nvSpPr>
        <p:spPr>
          <a:xfrm>
            <a:off x="441960" y="4897279"/>
            <a:ext cx="8260080" cy="1051798"/>
          </a:xfrm>
          <a:prstGeom prst="roundRect">
            <a:avLst>
              <a:gd name="adj" fmla="val 1576"/>
            </a:avLst>
          </a:prstGeom>
          <a:solidFill>
            <a:srgbClr val="303132"/>
          </a:solidFill>
          <a:ln/>
        </p:spPr>
      </p:sp>
      <p:sp>
        <p:nvSpPr>
          <p:cNvPr id="22" name="Shape 15"/>
          <p:cNvSpPr/>
          <p:nvPr/>
        </p:nvSpPr>
        <p:spPr>
          <a:xfrm>
            <a:off x="552450" y="5007769"/>
            <a:ext cx="331470" cy="331470"/>
          </a:xfrm>
          <a:prstGeom prst="roundRect">
            <a:avLst>
              <a:gd name="adj" fmla="val 27583448"/>
            </a:avLst>
          </a:prstGeom>
          <a:solidFill>
            <a:srgbClr val="FFFFFF"/>
          </a:solidFill>
          <a:ln/>
        </p:spPr>
      </p:sp>
      <p:pic>
        <p:nvPicPr>
          <p:cNvPr id="23" name="Image 5" descr="preencoded.png"/>
          <p:cNvPicPr>
            <a:picLocks noChangeAspect="1"/>
          </p:cNvPicPr>
          <p:nvPr/>
        </p:nvPicPr>
        <p:blipFill>
          <a:blip r:embed="rId5">
            <a:extLst>
              <a:ext uri="{96DAC541-7B7A-43D3-8B79-37D633B846F1}">
                <asvg:svgBlip xmlns:asvg="http://schemas.microsoft.com/office/drawing/2016/SVG/main" xmlns="" r:embed="rId10"/>
              </a:ext>
            </a:extLst>
          </a:blip>
          <a:stretch>
            <a:fillRect/>
          </a:stretch>
        </p:blipFill>
        <p:spPr>
          <a:xfrm>
            <a:off x="643652" y="5098971"/>
            <a:ext cx="149066" cy="149066"/>
          </a:xfrm>
          <a:prstGeom prst="rect">
            <a:avLst/>
          </a:prstGeom>
        </p:spPr>
      </p:pic>
      <p:sp>
        <p:nvSpPr>
          <p:cNvPr id="24" name="Text 16"/>
          <p:cNvSpPr/>
          <p:nvPr/>
        </p:nvSpPr>
        <p:spPr>
          <a:xfrm>
            <a:off x="552450" y="5449729"/>
            <a:ext cx="1255514" cy="156924"/>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href</a:t>
            </a:r>
            <a:endParaRPr lang="en-US" sz="950" dirty="0"/>
          </a:p>
        </p:txBody>
      </p:sp>
      <p:sp>
        <p:nvSpPr>
          <p:cNvPr id="25" name="Text 17"/>
          <p:cNvSpPr/>
          <p:nvPr/>
        </p:nvSpPr>
        <p:spPr>
          <a:xfrm>
            <a:off x="552450" y="5672852"/>
            <a:ext cx="8039100" cy="165735"/>
          </a:xfrm>
          <a:prstGeom prst="rect">
            <a:avLst/>
          </a:prstGeom>
          <a:noFill/>
          <a:ln/>
        </p:spPr>
        <p:txBody>
          <a:bodyPr wrap="none" lIns="0" tIns="0" rIns="0" bIns="0" rtlCol="0" anchor="t"/>
          <a:lstStyle/>
          <a:p>
            <a:pPr marL="0" indent="0" algn="l">
              <a:lnSpc>
                <a:spcPts val="1300"/>
              </a:lnSpc>
              <a:buNone/>
            </a:pPr>
            <a:r>
              <a:rPr lang="en-US" sz="850" dirty="0">
                <a:solidFill>
                  <a:srgbClr val="E2E6E9"/>
                </a:solidFill>
                <a:latin typeface="Source Sans 3" pitchFamily="34" charset="0"/>
                <a:ea typeface="Source Sans 3" pitchFamily="34" charset="-122"/>
                <a:cs typeface="Source Sans 3" pitchFamily="34" charset="-120"/>
              </a:rPr>
              <a:t>Destination for links.</a:t>
            </a:r>
            <a:endParaRPr lang="en-US" sz="850" dirty="0"/>
          </a:p>
        </p:txBody>
      </p:sp>
      <p:sp>
        <p:nvSpPr>
          <p:cNvPr id="26" name="Shape 18"/>
          <p:cNvSpPr/>
          <p:nvPr/>
        </p:nvSpPr>
        <p:spPr>
          <a:xfrm>
            <a:off x="441960" y="6073378"/>
            <a:ext cx="8260080" cy="640318"/>
          </a:xfrm>
          <a:prstGeom prst="roundRect">
            <a:avLst>
              <a:gd name="adj" fmla="val 11424"/>
            </a:avLst>
          </a:prstGeom>
          <a:solidFill>
            <a:srgbClr val="111213"/>
          </a:solidFill>
          <a:ln w="15240">
            <a:solidFill>
              <a:srgbClr val="494A4B"/>
            </a:solidFill>
            <a:prstDash val="solid"/>
          </a:ln>
        </p:spPr>
      </p:sp>
      <p:sp>
        <p:nvSpPr>
          <p:cNvPr id="27" name="Shape 19"/>
          <p:cNvSpPr/>
          <p:nvPr/>
        </p:nvSpPr>
        <p:spPr>
          <a:xfrm>
            <a:off x="426720" y="6073378"/>
            <a:ext cx="60960" cy="640318"/>
          </a:xfrm>
          <a:prstGeom prst="roundRect">
            <a:avLst>
              <a:gd name="adj" fmla="val 27188"/>
            </a:avLst>
          </a:prstGeom>
          <a:solidFill>
            <a:srgbClr val="FFFFFF"/>
          </a:solidFill>
          <a:ln/>
        </p:spPr>
      </p:sp>
      <p:sp>
        <p:nvSpPr>
          <p:cNvPr id="28" name="Text 20"/>
          <p:cNvSpPr/>
          <p:nvPr/>
        </p:nvSpPr>
        <p:spPr>
          <a:xfrm>
            <a:off x="613410" y="6199108"/>
            <a:ext cx="1255514" cy="156924"/>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alt</a:t>
            </a:r>
            <a:endParaRPr lang="en-US" sz="950" dirty="0"/>
          </a:p>
        </p:txBody>
      </p:sp>
      <p:sp>
        <p:nvSpPr>
          <p:cNvPr id="29" name="Text 21"/>
          <p:cNvSpPr/>
          <p:nvPr/>
        </p:nvSpPr>
        <p:spPr>
          <a:xfrm>
            <a:off x="613410" y="6422231"/>
            <a:ext cx="7962900" cy="165735"/>
          </a:xfrm>
          <a:prstGeom prst="rect">
            <a:avLst/>
          </a:prstGeom>
          <a:noFill/>
          <a:ln/>
        </p:spPr>
        <p:txBody>
          <a:bodyPr wrap="none" lIns="0" tIns="0" rIns="0" bIns="0" rtlCol="0" anchor="t"/>
          <a:lstStyle/>
          <a:p>
            <a:pPr marL="0" indent="0" algn="l">
              <a:lnSpc>
                <a:spcPts val="1300"/>
              </a:lnSpc>
              <a:buNone/>
            </a:pPr>
            <a:r>
              <a:rPr lang="en-US" sz="850" dirty="0">
                <a:solidFill>
                  <a:srgbClr val="E2E6E9"/>
                </a:solidFill>
                <a:latin typeface="Source Sans 3" pitchFamily="34" charset="0"/>
                <a:ea typeface="Source Sans 3" pitchFamily="34" charset="-122"/>
                <a:cs typeface="Source Sans 3" pitchFamily="34" charset="-120"/>
              </a:rPr>
              <a:t>Alternate text for images (accessibility).</a:t>
            </a:r>
            <a:endParaRPr lang="en-US" sz="850" dirty="0"/>
          </a:p>
        </p:txBody>
      </p:sp>
      <p:sp>
        <p:nvSpPr>
          <p:cNvPr id="30" name="Shape 22"/>
          <p:cNvSpPr/>
          <p:nvPr/>
        </p:nvSpPr>
        <p:spPr>
          <a:xfrm>
            <a:off x="441960" y="6824186"/>
            <a:ext cx="8260080" cy="647938"/>
          </a:xfrm>
          <a:prstGeom prst="roundRect">
            <a:avLst>
              <a:gd name="adj" fmla="val 11290"/>
            </a:avLst>
          </a:prstGeom>
          <a:solidFill>
            <a:srgbClr val="111213"/>
          </a:solidFill>
          <a:ln w="15240">
            <a:solidFill>
              <a:srgbClr val="494A4B"/>
            </a:solidFill>
            <a:prstDash val="solid"/>
          </a:ln>
        </p:spPr>
      </p:sp>
      <p:sp>
        <p:nvSpPr>
          <p:cNvPr id="31" name="Shape 23"/>
          <p:cNvSpPr/>
          <p:nvPr/>
        </p:nvSpPr>
        <p:spPr>
          <a:xfrm>
            <a:off x="426720" y="6824186"/>
            <a:ext cx="60960" cy="647938"/>
          </a:xfrm>
          <a:prstGeom prst="roundRect">
            <a:avLst>
              <a:gd name="adj" fmla="val 27188"/>
            </a:avLst>
          </a:prstGeom>
          <a:solidFill>
            <a:srgbClr val="FFFFFF"/>
          </a:solidFill>
          <a:ln/>
        </p:spPr>
      </p:sp>
      <p:sp>
        <p:nvSpPr>
          <p:cNvPr id="32" name="Text 24"/>
          <p:cNvSpPr/>
          <p:nvPr/>
        </p:nvSpPr>
        <p:spPr>
          <a:xfrm>
            <a:off x="613410" y="6949916"/>
            <a:ext cx="1255514" cy="156924"/>
          </a:xfrm>
          <a:prstGeom prst="rect">
            <a:avLst/>
          </a:prstGeom>
          <a:noFill/>
          <a:ln/>
        </p:spPr>
        <p:txBody>
          <a:bodyPr wrap="none" lIns="0" tIns="0" rIns="0" bIns="0" rtlCol="0" anchor="t"/>
          <a:lstStyle/>
          <a:p>
            <a:pPr marL="0" indent="0" algn="l">
              <a:lnSpc>
                <a:spcPts val="1200"/>
              </a:lnSpc>
              <a:buNone/>
            </a:pPr>
            <a:r>
              <a:rPr lang="en-US" sz="950" b="1" dirty="0">
                <a:solidFill>
                  <a:srgbClr val="E2E6E9"/>
                </a:solidFill>
                <a:latin typeface="Montserrat Bold" pitchFamily="34" charset="0"/>
                <a:ea typeface="Montserrat Bold" pitchFamily="34" charset="-122"/>
                <a:cs typeface="Montserrat Bold" pitchFamily="34" charset="-120"/>
              </a:rPr>
              <a:t>Boolean Attributes</a:t>
            </a:r>
            <a:endParaRPr lang="en-US" sz="950" dirty="0"/>
          </a:p>
        </p:txBody>
      </p:sp>
      <p:sp>
        <p:nvSpPr>
          <p:cNvPr id="33" name="Text 25"/>
          <p:cNvSpPr/>
          <p:nvPr/>
        </p:nvSpPr>
        <p:spPr>
          <a:xfrm>
            <a:off x="613410" y="7173039"/>
            <a:ext cx="7962900" cy="173355"/>
          </a:xfrm>
          <a:prstGeom prst="rect">
            <a:avLst/>
          </a:prstGeom>
          <a:noFill/>
          <a:ln/>
        </p:spPr>
        <p:txBody>
          <a:bodyPr wrap="none" lIns="0" tIns="0" rIns="0" bIns="0" rtlCol="0" anchor="t"/>
          <a:lstStyle/>
          <a:p>
            <a:pPr marL="0" indent="0" algn="l">
              <a:lnSpc>
                <a:spcPts val="1300"/>
              </a:lnSpc>
              <a:buNone/>
            </a:pPr>
            <a:r>
              <a:rPr lang="en-US" sz="850" dirty="0">
                <a:solidFill>
                  <a:srgbClr val="E2E6E9"/>
                </a:solidFill>
                <a:latin typeface="Source Sans 3" pitchFamily="34" charset="0"/>
                <a:ea typeface="Source Sans 3" pitchFamily="34" charset="-122"/>
                <a:cs typeface="Source Sans 3" pitchFamily="34" charset="-120"/>
              </a:rPr>
              <a:t>Attributes that are either present or not, e.g., </a:t>
            </a:r>
            <a:r>
              <a:rPr lang="en-US" sz="850" dirty="0">
                <a:solidFill>
                  <a:srgbClr val="E2E6E9"/>
                </a:solidFill>
                <a:highlight>
                  <a:srgbClr val="1E1F20"/>
                </a:highlight>
                <a:latin typeface="Consolas" pitchFamily="34" charset="0"/>
                <a:ea typeface="Consolas" pitchFamily="34" charset="-122"/>
                <a:cs typeface="Consolas" pitchFamily="34" charset="-120"/>
              </a:rPr>
              <a:t>&lt;button disabled&gt;</a:t>
            </a:r>
            <a:r>
              <a:rPr lang="en-US" sz="850" dirty="0">
                <a:solidFill>
                  <a:srgbClr val="E2E6E9"/>
                </a:solidFill>
                <a:latin typeface="Source Sans 3" pitchFamily="34" charset="0"/>
                <a:ea typeface="Source Sans 3" pitchFamily="34" charset="-122"/>
                <a:cs typeface="Source Sans 3" pitchFamily="34" charset="-120"/>
              </a:rPr>
              <a:t>.</a:t>
            </a:r>
            <a:endParaRPr lang="en-US" sz="850" dirty="0"/>
          </a:p>
        </p:txBody>
      </p:sp>
      <p:sp>
        <p:nvSpPr>
          <p:cNvPr id="34" name="Text 26"/>
          <p:cNvSpPr/>
          <p:nvPr/>
        </p:nvSpPr>
        <p:spPr>
          <a:xfrm>
            <a:off x="441960" y="7596426"/>
            <a:ext cx="8260080" cy="165735"/>
          </a:xfrm>
          <a:prstGeom prst="rect">
            <a:avLst/>
          </a:prstGeom>
          <a:noFill/>
          <a:ln/>
        </p:spPr>
        <p:txBody>
          <a:bodyPr wrap="none" lIns="0" tIns="0" rIns="0" bIns="0" rtlCol="0" anchor="t"/>
          <a:lstStyle/>
          <a:p>
            <a:pPr marL="0" indent="0" algn="l">
              <a:lnSpc>
                <a:spcPts val="1300"/>
              </a:lnSpc>
              <a:buNone/>
            </a:pPr>
            <a:r>
              <a:rPr lang="en-US" sz="850" dirty="0">
                <a:solidFill>
                  <a:srgbClr val="E2E6E9"/>
                </a:solidFill>
                <a:latin typeface="Source Sans 3" pitchFamily="34" charset="0"/>
                <a:ea typeface="Source Sans 3" pitchFamily="34" charset="-122"/>
                <a:cs typeface="Source Sans 3" pitchFamily="34" charset="-120"/>
              </a:rPr>
              <a:t>Understanding these attributes allows you to control how elements are displayed, how they interact, and how they contribute to accessibility and functionality.</a:t>
            </a: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9616" y="508397"/>
            <a:ext cx="6212324" cy="525304"/>
          </a:xfrm>
          <a:prstGeom prst="rect">
            <a:avLst/>
          </a:prstGeom>
          <a:noFill/>
          <a:ln/>
        </p:spPr>
        <p:txBody>
          <a:bodyPr wrap="none" lIns="0" tIns="0" rIns="0" bIns="0" rtlCol="0" anchor="t"/>
          <a:lstStyle/>
          <a:p>
            <a:pPr marL="0" indent="0" algn="l">
              <a:lnSpc>
                <a:spcPts val="4100"/>
              </a:lnSpc>
              <a:buNone/>
            </a:pPr>
            <a:r>
              <a:rPr lang="en-US" sz="3300" b="1" dirty="0">
                <a:solidFill>
                  <a:srgbClr val="FFFFFF"/>
                </a:solidFill>
                <a:latin typeface="Montserrat Bold" pitchFamily="34" charset="0"/>
                <a:ea typeface="Montserrat Bold" pitchFamily="34" charset="-122"/>
                <a:cs typeface="Montserrat Bold" pitchFamily="34" charset="-120"/>
              </a:rPr>
              <a:t>Introduction to HTML Forms</a:t>
            </a:r>
            <a:endParaRPr lang="en-US" sz="3300" dirty="0"/>
          </a:p>
        </p:txBody>
      </p:sp>
      <p:sp>
        <p:nvSpPr>
          <p:cNvPr id="3" name="Text 1"/>
          <p:cNvSpPr/>
          <p:nvPr/>
        </p:nvSpPr>
        <p:spPr>
          <a:xfrm>
            <a:off x="739616" y="1403509"/>
            <a:ext cx="13151168" cy="554593"/>
          </a:xfrm>
          <a:prstGeom prst="rect">
            <a:avLst/>
          </a:prstGeom>
          <a:noFill/>
          <a:ln/>
        </p:spPr>
        <p:txBody>
          <a:bodyPr wrap="square" lIns="0" tIns="0" rIns="0" bIns="0" rtlCol="0" anchor="t"/>
          <a:lstStyle/>
          <a:p>
            <a:pPr marL="0" indent="0" algn="l">
              <a:lnSpc>
                <a:spcPts val="2150"/>
              </a:lnSpc>
              <a:buNone/>
            </a:pPr>
            <a:r>
              <a:rPr lang="en-US" sz="1450" dirty="0">
                <a:solidFill>
                  <a:srgbClr val="E2E6E9"/>
                </a:solidFill>
                <a:latin typeface="Source Sans 3" pitchFamily="34" charset="0"/>
                <a:ea typeface="Source Sans 3" pitchFamily="34" charset="-122"/>
                <a:cs typeface="Source Sans 3" pitchFamily="34" charset="-120"/>
              </a:rPr>
              <a:t>Forms are a critical component of interactive web pages, allowing users to input data, make selections, and submit information. While we'll dive deep into forms in a later session, it's important to grasp the basics now.</a:t>
            </a:r>
            <a:endParaRPr lang="en-US" sz="1450" dirty="0"/>
          </a:p>
        </p:txBody>
      </p:sp>
      <p:sp>
        <p:nvSpPr>
          <p:cNvPr id="4" name="Text 2"/>
          <p:cNvSpPr/>
          <p:nvPr/>
        </p:nvSpPr>
        <p:spPr>
          <a:xfrm>
            <a:off x="739616" y="2166104"/>
            <a:ext cx="13151168" cy="569833"/>
          </a:xfrm>
          <a:prstGeom prst="rect">
            <a:avLst/>
          </a:prstGeom>
          <a:noFill/>
          <a:ln/>
        </p:spPr>
        <p:txBody>
          <a:bodyPr wrap="square" lIns="0" tIns="0" rIns="0" bIns="0" rtlCol="0" anchor="t"/>
          <a:lstStyle/>
          <a:p>
            <a:pPr marL="0" indent="0" algn="l">
              <a:lnSpc>
                <a:spcPts val="2150"/>
              </a:lnSpc>
              <a:buNone/>
            </a:pPr>
            <a:r>
              <a:rPr lang="en-US" sz="1450" dirty="0">
                <a:solidFill>
                  <a:srgbClr val="E2E6E9"/>
                </a:solidFill>
                <a:latin typeface="Source Sans 3" pitchFamily="34" charset="0"/>
                <a:ea typeface="Source Sans 3" pitchFamily="34" charset="-122"/>
                <a:cs typeface="Source Sans 3" pitchFamily="34" charset="-120"/>
              </a:rPr>
              <a:t>The </a:t>
            </a:r>
            <a:r>
              <a:rPr lang="en-US" sz="1450" dirty="0">
                <a:solidFill>
                  <a:srgbClr val="E2E6E9"/>
                </a:solidFill>
                <a:highlight>
                  <a:srgbClr val="1E1F20"/>
                </a:highlight>
                <a:latin typeface="Consolas" pitchFamily="34" charset="0"/>
                <a:ea typeface="Consolas" pitchFamily="34" charset="-122"/>
                <a:cs typeface="Consolas" pitchFamily="34" charset="-120"/>
              </a:rPr>
              <a:t>&lt;form&gt;</a:t>
            </a:r>
            <a:r>
              <a:rPr lang="en-US" sz="1450" dirty="0">
                <a:solidFill>
                  <a:srgbClr val="E2E6E9"/>
                </a:solidFill>
                <a:latin typeface="Source Sans 3" pitchFamily="34" charset="0"/>
                <a:ea typeface="Source Sans 3" pitchFamily="34" charset="-122"/>
                <a:cs typeface="Source Sans 3" pitchFamily="34" charset="-120"/>
              </a:rPr>
              <a:t> tag acts as a container for all input elements. Inside, you'll find various input types, labels, and buttons that facilitate user interaction. For instance, a basic form might ask for a user's name and include a submit button.</a:t>
            </a:r>
            <a:endParaRPr lang="en-US" sz="1450" dirty="0"/>
          </a:p>
        </p:txBody>
      </p:sp>
      <p:sp>
        <p:nvSpPr>
          <p:cNvPr id="5" name="Shape 3"/>
          <p:cNvSpPr/>
          <p:nvPr/>
        </p:nvSpPr>
        <p:spPr>
          <a:xfrm>
            <a:off x="739616" y="2943939"/>
            <a:ext cx="6483072" cy="554712"/>
          </a:xfrm>
          <a:prstGeom prst="roundRect">
            <a:avLst>
              <a:gd name="adj" fmla="val 480014"/>
            </a:avLst>
          </a:prstGeom>
          <a:solidFill>
            <a:srgbClr val="303132"/>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842504" y="3082647"/>
            <a:ext cx="277297" cy="277297"/>
          </a:xfrm>
          <a:prstGeom prst="rect">
            <a:avLst/>
          </a:prstGeom>
        </p:spPr>
      </p:pic>
      <p:sp>
        <p:nvSpPr>
          <p:cNvPr id="7" name="Text 4"/>
          <p:cNvSpPr/>
          <p:nvPr/>
        </p:nvSpPr>
        <p:spPr>
          <a:xfrm>
            <a:off x="924520" y="3683556"/>
            <a:ext cx="2101215" cy="262652"/>
          </a:xfrm>
          <a:prstGeom prst="rect">
            <a:avLst/>
          </a:prstGeom>
          <a:noFill/>
          <a:ln/>
        </p:spPr>
        <p:txBody>
          <a:bodyPr wrap="none" lIns="0" tIns="0" rIns="0" bIns="0" rtlCol="0" anchor="t"/>
          <a:lstStyle/>
          <a:p>
            <a:pPr marL="0" indent="0" algn="l">
              <a:lnSpc>
                <a:spcPts val="2050"/>
              </a:lnSpc>
              <a:buNone/>
            </a:pPr>
            <a:r>
              <a:rPr lang="en-US" sz="1650" b="1" dirty="0">
                <a:solidFill>
                  <a:srgbClr val="E2E6E9"/>
                </a:solidFill>
                <a:latin typeface="Montserrat Bold" pitchFamily="34" charset="0"/>
                <a:ea typeface="Montserrat Bold" pitchFamily="34" charset="-122"/>
                <a:cs typeface="Montserrat Bold" pitchFamily="34" charset="-120"/>
              </a:rPr>
              <a:t>Input Fields</a:t>
            </a:r>
            <a:endParaRPr lang="en-US" sz="1650" dirty="0"/>
          </a:p>
        </p:txBody>
      </p:sp>
      <p:sp>
        <p:nvSpPr>
          <p:cNvPr id="8" name="Text 5"/>
          <p:cNvSpPr/>
          <p:nvPr/>
        </p:nvSpPr>
        <p:spPr>
          <a:xfrm>
            <a:off x="924520" y="4057055"/>
            <a:ext cx="6113264" cy="292537"/>
          </a:xfrm>
          <a:prstGeom prst="rect">
            <a:avLst/>
          </a:prstGeom>
          <a:noFill/>
          <a:ln/>
        </p:spPr>
        <p:txBody>
          <a:bodyPr wrap="none" lIns="0" tIns="0" rIns="0" bIns="0" rtlCol="0" anchor="t"/>
          <a:lstStyle/>
          <a:p>
            <a:pPr marL="0" indent="0" algn="l">
              <a:lnSpc>
                <a:spcPts val="2150"/>
              </a:lnSpc>
              <a:buNone/>
            </a:pPr>
            <a:r>
              <a:rPr lang="en-US" sz="1450" dirty="0">
                <a:solidFill>
                  <a:srgbClr val="E2E6E9"/>
                </a:solidFill>
                <a:latin typeface="Source Sans 3" pitchFamily="34" charset="0"/>
                <a:ea typeface="Source Sans 3" pitchFamily="34" charset="-122"/>
                <a:cs typeface="Source Sans 3" pitchFamily="34" charset="-120"/>
              </a:rPr>
              <a:t>e.g., </a:t>
            </a:r>
            <a:r>
              <a:rPr lang="en-US" sz="1450" dirty="0">
                <a:solidFill>
                  <a:srgbClr val="E2E6E9"/>
                </a:solidFill>
                <a:highlight>
                  <a:srgbClr val="1E1F20"/>
                </a:highlight>
                <a:latin typeface="Consolas" pitchFamily="34" charset="0"/>
                <a:ea typeface="Consolas" pitchFamily="34" charset="-122"/>
                <a:cs typeface="Consolas" pitchFamily="34" charset="-120"/>
              </a:rPr>
              <a:t>&lt;input type="text"&gt;</a:t>
            </a:r>
            <a:r>
              <a:rPr lang="en-US" sz="1450" dirty="0">
                <a:solidFill>
                  <a:srgbClr val="E2E6E9"/>
                </a:solidFill>
                <a:latin typeface="Source Sans 3" pitchFamily="34" charset="0"/>
                <a:ea typeface="Source Sans 3" pitchFamily="34" charset="-122"/>
                <a:cs typeface="Source Sans 3" pitchFamily="34" charset="-120"/>
              </a:rPr>
              <a:t> for names.</a:t>
            </a:r>
            <a:endParaRPr lang="en-US" sz="1450" dirty="0"/>
          </a:p>
        </p:txBody>
      </p:sp>
      <p:sp>
        <p:nvSpPr>
          <p:cNvPr id="9" name="Shape 6"/>
          <p:cNvSpPr/>
          <p:nvPr/>
        </p:nvSpPr>
        <p:spPr>
          <a:xfrm>
            <a:off x="7407593" y="2943939"/>
            <a:ext cx="6483191" cy="554712"/>
          </a:xfrm>
          <a:prstGeom prst="roundRect">
            <a:avLst>
              <a:gd name="adj" fmla="val 480014"/>
            </a:avLst>
          </a:prstGeom>
          <a:solidFill>
            <a:srgbClr val="303132"/>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10510480" y="3082647"/>
            <a:ext cx="277297" cy="277297"/>
          </a:xfrm>
          <a:prstGeom prst="rect">
            <a:avLst/>
          </a:prstGeom>
        </p:spPr>
      </p:pic>
      <p:sp>
        <p:nvSpPr>
          <p:cNvPr id="11" name="Text 7"/>
          <p:cNvSpPr/>
          <p:nvPr/>
        </p:nvSpPr>
        <p:spPr>
          <a:xfrm>
            <a:off x="7592497" y="3683556"/>
            <a:ext cx="2101215" cy="262652"/>
          </a:xfrm>
          <a:prstGeom prst="rect">
            <a:avLst/>
          </a:prstGeom>
          <a:noFill/>
          <a:ln/>
        </p:spPr>
        <p:txBody>
          <a:bodyPr wrap="none" lIns="0" tIns="0" rIns="0" bIns="0" rtlCol="0" anchor="t"/>
          <a:lstStyle/>
          <a:p>
            <a:pPr marL="0" indent="0" algn="l">
              <a:lnSpc>
                <a:spcPts val="2050"/>
              </a:lnSpc>
              <a:buNone/>
            </a:pPr>
            <a:r>
              <a:rPr lang="en-US" sz="1650" b="1" dirty="0">
                <a:solidFill>
                  <a:srgbClr val="E2E6E9"/>
                </a:solidFill>
                <a:latin typeface="Montserrat Bold" pitchFamily="34" charset="0"/>
                <a:ea typeface="Montserrat Bold" pitchFamily="34" charset="-122"/>
                <a:cs typeface="Montserrat Bold" pitchFamily="34" charset="-120"/>
              </a:rPr>
              <a:t>Submit Button</a:t>
            </a:r>
            <a:endParaRPr lang="en-US" sz="1650" dirty="0"/>
          </a:p>
        </p:txBody>
      </p:sp>
      <p:sp>
        <p:nvSpPr>
          <p:cNvPr id="12" name="Text 8"/>
          <p:cNvSpPr/>
          <p:nvPr/>
        </p:nvSpPr>
        <p:spPr>
          <a:xfrm>
            <a:off x="7592497" y="4057055"/>
            <a:ext cx="6113383" cy="292537"/>
          </a:xfrm>
          <a:prstGeom prst="rect">
            <a:avLst/>
          </a:prstGeom>
          <a:noFill/>
          <a:ln/>
        </p:spPr>
        <p:txBody>
          <a:bodyPr wrap="none" lIns="0" tIns="0" rIns="0" bIns="0" rtlCol="0" anchor="t"/>
          <a:lstStyle/>
          <a:p>
            <a:pPr marL="0" indent="0" algn="l">
              <a:lnSpc>
                <a:spcPts val="2150"/>
              </a:lnSpc>
              <a:buNone/>
            </a:pPr>
            <a:r>
              <a:rPr lang="en-US" sz="1450" dirty="0">
                <a:solidFill>
                  <a:srgbClr val="E2E6E9"/>
                </a:solidFill>
                <a:latin typeface="Source Sans 3" pitchFamily="34" charset="0"/>
                <a:ea typeface="Source Sans 3" pitchFamily="34" charset="-122"/>
                <a:cs typeface="Source Sans 3" pitchFamily="34" charset="-120"/>
              </a:rPr>
              <a:t>e.g., </a:t>
            </a:r>
            <a:r>
              <a:rPr lang="en-US" sz="1450" dirty="0">
                <a:solidFill>
                  <a:srgbClr val="E2E6E9"/>
                </a:solidFill>
                <a:highlight>
                  <a:srgbClr val="1E1F20"/>
                </a:highlight>
                <a:latin typeface="Consolas" pitchFamily="34" charset="0"/>
                <a:ea typeface="Consolas" pitchFamily="34" charset="-122"/>
                <a:cs typeface="Consolas" pitchFamily="34" charset="-120"/>
              </a:rPr>
              <a:t>&lt;input type="submit"&gt;</a:t>
            </a:r>
            <a:r>
              <a:rPr lang="en-US" sz="1450" dirty="0">
                <a:solidFill>
                  <a:srgbClr val="E2E6E9"/>
                </a:solidFill>
                <a:latin typeface="Source Sans 3" pitchFamily="34" charset="0"/>
                <a:ea typeface="Source Sans 3" pitchFamily="34" charset="-122"/>
                <a:cs typeface="Source Sans 3" pitchFamily="34" charset="-120"/>
              </a:rPr>
              <a:t> to send data.</a:t>
            </a:r>
            <a:endParaRPr lang="en-US" sz="1450" dirty="0"/>
          </a:p>
        </p:txBody>
      </p:sp>
      <p:sp>
        <p:nvSpPr>
          <p:cNvPr id="13" name="Text 9"/>
          <p:cNvSpPr/>
          <p:nvPr/>
        </p:nvSpPr>
        <p:spPr>
          <a:xfrm>
            <a:off x="739616" y="4742498"/>
            <a:ext cx="13151168" cy="277297"/>
          </a:xfrm>
          <a:prstGeom prst="rect">
            <a:avLst/>
          </a:prstGeom>
          <a:noFill/>
          <a:ln/>
        </p:spPr>
        <p:txBody>
          <a:bodyPr wrap="none" lIns="0" tIns="0" rIns="0" bIns="0" rtlCol="0" anchor="t"/>
          <a:lstStyle/>
          <a:p>
            <a:pPr marL="0" indent="0" algn="l">
              <a:lnSpc>
                <a:spcPts val="2150"/>
              </a:lnSpc>
              <a:buNone/>
            </a:pPr>
            <a:endParaRPr lang="en-US" sz="1450" dirty="0"/>
          </a:p>
        </p:txBody>
      </p:sp>
      <p:sp>
        <p:nvSpPr>
          <p:cNvPr id="14" name="Shape 10"/>
          <p:cNvSpPr/>
          <p:nvPr/>
        </p:nvSpPr>
        <p:spPr>
          <a:xfrm>
            <a:off x="739616" y="5227796"/>
            <a:ext cx="13151168" cy="2495550"/>
          </a:xfrm>
          <a:prstGeom prst="roundRect">
            <a:avLst>
              <a:gd name="adj" fmla="val 1111"/>
            </a:avLst>
          </a:prstGeom>
          <a:solidFill>
            <a:srgbClr val="1E1F20"/>
          </a:solidFill>
          <a:ln/>
        </p:spPr>
      </p:sp>
      <p:sp>
        <p:nvSpPr>
          <p:cNvPr id="15" name="Shape 11"/>
          <p:cNvSpPr/>
          <p:nvPr/>
        </p:nvSpPr>
        <p:spPr>
          <a:xfrm>
            <a:off x="749241" y="4589632"/>
            <a:ext cx="13169503" cy="2495550"/>
          </a:xfrm>
          <a:prstGeom prst="roundRect">
            <a:avLst>
              <a:gd name="adj" fmla="val 1111"/>
            </a:avLst>
          </a:prstGeom>
          <a:solidFill>
            <a:srgbClr val="1E1F20"/>
          </a:solidFill>
          <a:ln/>
        </p:spPr>
        <p:txBody>
          <a:bodyPr/>
          <a:lstStyle/>
          <a:p>
            <a:endParaRPr lang="en-US" dirty="0"/>
          </a:p>
        </p:txBody>
      </p:sp>
      <p:sp>
        <p:nvSpPr>
          <p:cNvPr id="16" name="Text 12"/>
          <p:cNvSpPr/>
          <p:nvPr/>
        </p:nvSpPr>
        <p:spPr>
          <a:xfrm>
            <a:off x="915353" y="5366385"/>
            <a:ext cx="12799695" cy="2218373"/>
          </a:xfrm>
          <a:prstGeom prst="rect">
            <a:avLst/>
          </a:prstGeom>
          <a:noFill/>
          <a:ln/>
        </p:spPr>
        <p:txBody>
          <a:bodyPr wrap="square" lIns="0" tIns="0" rIns="0" bIns="0" rtlCol="0" anchor="t"/>
          <a:lstStyle/>
          <a:p>
            <a:pPr marL="0" indent="0" algn="l">
              <a:lnSpc>
                <a:spcPts val="2150"/>
              </a:lnSpc>
              <a:buNone/>
            </a:pP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664726"/>
            <a:ext cx="12156043" cy="613529"/>
          </a:xfrm>
          <a:prstGeom prst="rect">
            <a:avLst/>
          </a:prstGeom>
          <a:noFill/>
          <a:ln/>
        </p:spPr>
        <p:txBody>
          <a:bodyPr wrap="none" lIns="0" tIns="0" rIns="0" bIns="0" rtlCol="0" anchor="t"/>
          <a:lstStyle/>
          <a:p>
            <a:pPr marL="0" indent="0" algn="l">
              <a:lnSpc>
                <a:spcPts val="4800"/>
              </a:lnSpc>
              <a:buNone/>
            </a:pPr>
            <a:r>
              <a:rPr lang="en-US" sz="3850" b="1" dirty="0">
                <a:solidFill>
                  <a:srgbClr val="FFFFFF"/>
                </a:solidFill>
                <a:latin typeface="Montserrat Bold" pitchFamily="34" charset="0"/>
                <a:ea typeface="Montserrat Bold" pitchFamily="34" charset="-122"/>
                <a:cs typeface="Montserrat Bold" pitchFamily="34" charset="-120"/>
              </a:rPr>
              <a:t>In-Class Tasks: Applying Your HTML Knowledge</a:t>
            </a:r>
            <a:endParaRPr lang="en-US" sz="3850" dirty="0"/>
          </a:p>
        </p:txBody>
      </p:sp>
      <p:sp>
        <p:nvSpPr>
          <p:cNvPr id="3" name="Text 1"/>
          <p:cNvSpPr/>
          <p:nvPr/>
        </p:nvSpPr>
        <p:spPr>
          <a:xfrm>
            <a:off x="863798" y="1710095"/>
            <a:ext cx="12902803" cy="64793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Now it's time to put what you've learned into practice! These tasks are designed to reinforce your understanding of HTML fundamentals through hands-on coding. Work through each one, paying attention to the specific requirements.</a:t>
            </a:r>
            <a:endParaRPr lang="en-US" sz="1700" dirty="0"/>
          </a:p>
        </p:txBody>
      </p:sp>
      <p:sp>
        <p:nvSpPr>
          <p:cNvPr id="4" name="Text 2"/>
          <p:cNvSpPr/>
          <p:nvPr/>
        </p:nvSpPr>
        <p:spPr>
          <a:xfrm>
            <a:off x="863798" y="2600920"/>
            <a:ext cx="215860" cy="269915"/>
          </a:xfrm>
          <a:prstGeom prst="rect">
            <a:avLst/>
          </a:prstGeom>
          <a:noFill/>
          <a:ln/>
        </p:spPr>
        <p:txBody>
          <a:bodyPr wrap="none" lIns="0" tIns="0" rIns="0" bIns="0" rtlCol="0" anchor="t"/>
          <a:lstStyle/>
          <a:p>
            <a:pPr marL="0" indent="0" algn="l">
              <a:lnSpc>
                <a:spcPts val="2550"/>
              </a:lnSpc>
              <a:buNone/>
            </a:pPr>
            <a:r>
              <a:rPr lang="en-US" sz="1700" dirty="0">
                <a:solidFill>
                  <a:srgbClr val="E2E6E9"/>
                </a:solidFill>
                <a:latin typeface="Montserrat Light" pitchFamily="34" charset="0"/>
                <a:ea typeface="Montserrat Light" pitchFamily="34" charset="-122"/>
                <a:cs typeface="Montserrat Light" pitchFamily="34" charset="-120"/>
              </a:rPr>
              <a:t>01</a:t>
            </a:r>
            <a:endParaRPr lang="en-US" sz="1700" dirty="0"/>
          </a:p>
        </p:txBody>
      </p:sp>
      <p:sp>
        <p:nvSpPr>
          <p:cNvPr id="5" name="Shape 3"/>
          <p:cNvSpPr/>
          <p:nvPr/>
        </p:nvSpPr>
        <p:spPr>
          <a:xfrm>
            <a:off x="863798" y="2937391"/>
            <a:ext cx="6343412" cy="30480"/>
          </a:xfrm>
          <a:prstGeom prst="rect">
            <a:avLst/>
          </a:prstGeom>
          <a:solidFill>
            <a:srgbClr val="FFFFFF"/>
          </a:solidFill>
          <a:ln/>
        </p:spPr>
      </p:sp>
      <p:sp>
        <p:nvSpPr>
          <p:cNvPr id="6" name="Text 4"/>
          <p:cNvSpPr/>
          <p:nvPr/>
        </p:nvSpPr>
        <p:spPr>
          <a:xfrm>
            <a:off x="863798" y="3106222"/>
            <a:ext cx="3585686"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Task 1: Basic Page Structure</a:t>
            </a:r>
            <a:endParaRPr lang="en-US" sz="1900" dirty="0"/>
          </a:p>
        </p:txBody>
      </p:sp>
      <p:sp>
        <p:nvSpPr>
          <p:cNvPr id="7" name="Text 5"/>
          <p:cNvSpPr/>
          <p:nvPr/>
        </p:nvSpPr>
        <p:spPr>
          <a:xfrm>
            <a:off x="863798" y="3542467"/>
            <a:ext cx="6343412" cy="67841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Create a simple HTML page containing an </a:t>
            </a:r>
            <a:r>
              <a:rPr lang="en-US" sz="1700" dirty="0">
                <a:solidFill>
                  <a:srgbClr val="E2E6E9"/>
                </a:solidFill>
                <a:highlight>
                  <a:srgbClr val="1E1F20"/>
                </a:highlight>
                <a:latin typeface="Consolas" pitchFamily="34" charset="0"/>
                <a:ea typeface="Consolas" pitchFamily="34" charset="-122"/>
                <a:cs typeface="Consolas" pitchFamily="34" charset="-120"/>
              </a:rPr>
              <a:t>&lt;h1&gt;</a:t>
            </a:r>
            <a:r>
              <a:rPr lang="en-US" sz="1700" dirty="0">
                <a:solidFill>
                  <a:srgbClr val="E2E6E9"/>
                </a:solidFill>
                <a:latin typeface="Source Sans 3" pitchFamily="34" charset="0"/>
                <a:ea typeface="Source Sans 3" pitchFamily="34" charset="-122"/>
                <a:cs typeface="Source Sans 3" pitchFamily="34" charset="-120"/>
              </a:rPr>
              <a:t> heading, a </a:t>
            </a:r>
            <a:r>
              <a:rPr lang="en-US" sz="1700" dirty="0">
                <a:solidFill>
                  <a:srgbClr val="E2E6E9"/>
                </a:solidFill>
                <a:highlight>
                  <a:srgbClr val="1E1F20"/>
                </a:highlight>
                <a:latin typeface="Consolas" pitchFamily="34" charset="0"/>
                <a:ea typeface="Consolas" pitchFamily="34" charset="-122"/>
                <a:cs typeface="Consolas" pitchFamily="34" charset="-120"/>
              </a:rPr>
              <a:t>&lt;p&gt;</a:t>
            </a:r>
            <a:r>
              <a:rPr lang="en-US" sz="1700" dirty="0">
                <a:solidFill>
                  <a:srgbClr val="E2E6E9"/>
                </a:solidFill>
                <a:latin typeface="Source Sans 3" pitchFamily="34" charset="0"/>
                <a:ea typeface="Source Sans 3" pitchFamily="34" charset="-122"/>
                <a:cs typeface="Source Sans 3" pitchFamily="34" charset="-120"/>
              </a:rPr>
              <a:t> paragraph, and an </a:t>
            </a:r>
            <a:r>
              <a:rPr lang="en-US" sz="1700" dirty="0">
                <a:solidFill>
                  <a:srgbClr val="E2E6E9"/>
                </a:solidFill>
                <a:highlight>
                  <a:srgbClr val="1E1F20"/>
                </a:highlight>
                <a:latin typeface="Consolas" pitchFamily="34" charset="0"/>
                <a:ea typeface="Consolas" pitchFamily="34" charset="-122"/>
                <a:cs typeface="Consolas" pitchFamily="34" charset="-120"/>
              </a:rPr>
              <a:t>&lt;img&gt;</a:t>
            </a:r>
            <a:r>
              <a:rPr lang="en-US" sz="1700" dirty="0">
                <a:solidFill>
                  <a:srgbClr val="E2E6E9"/>
                </a:solidFill>
                <a:latin typeface="Source Sans 3" pitchFamily="34" charset="0"/>
                <a:ea typeface="Source Sans 3" pitchFamily="34" charset="-122"/>
                <a:cs typeface="Source Sans 3" pitchFamily="34" charset="-120"/>
              </a:rPr>
              <a:t> image tag.</a:t>
            </a:r>
            <a:endParaRPr lang="en-US" sz="1700" dirty="0"/>
          </a:p>
        </p:txBody>
      </p:sp>
      <p:sp>
        <p:nvSpPr>
          <p:cNvPr id="8" name="Text 6"/>
          <p:cNvSpPr/>
          <p:nvPr/>
        </p:nvSpPr>
        <p:spPr>
          <a:xfrm>
            <a:off x="7423071" y="2600920"/>
            <a:ext cx="215860" cy="269915"/>
          </a:xfrm>
          <a:prstGeom prst="rect">
            <a:avLst/>
          </a:prstGeom>
          <a:noFill/>
          <a:ln/>
        </p:spPr>
        <p:txBody>
          <a:bodyPr wrap="none" lIns="0" tIns="0" rIns="0" bIns="0" rtlCol="0" anchor="t"/>
          <a:lstStyle/>
          <a:p>
            <a:pPr marL="0" indent="0" algn="l">
              <a:lnSpc>
                <a:spcPts val="2550"/>
              </a:lnSpc>
              <a:buNone/>
            </a:pPr>
            <a:r>
              <a:rPr lang="en-US" sz="1700" dirty="0">
                <a:solidFill>
                  <a:srgbClr val="E2E6E9"/>
                </a:solidFill>
                <a:latin typeface="Montserrat Light" pitchFamily="34" charset="0"/>
                <a:ea typeface="Montserrat Light" pitchFamily="34" charset="-122"/>
                <a:cs typeface="Montserrat Light" pitchFamily="34" charset="-120"/>
              </a:rPr>
              <a:t>02</a:t>
            </a:r>
            <a:endParaRPr lang="en-US" sz="1700" dirty="0"/>
          </a:p>
        </p:txBody>
      </p:sp>
      <p:sp>
        <p:nvSpPr>
          <p:cNvPr id="9" name="Shape 7"/>
          <p:cNvSpPr/>
          <p:nvPr/>
        </p:nvSpPr>
        <p:spPr>
          <a:xfrm>
            <a:off x="7423071" y="2937391"/>
            <a:ext cx="6343531" cy="30480"/>
          </a:xfrm>
          <a:prstGeom prst="rect">
            <a:avLst/>
          </a:prstGeom>
          <a:solidFill>
            <a:srgbClr val="FFFFFF"/>
          </a:solidFill>
          <a:ln/>
        </p:spPr>
      </p:sp>
      <p:sp>
        <p:nvSpPr>
          <p:cNvPr id="10" name="Text 8"/>
          <p:cNvSpPr/>
          <p:nvPr/>
        </p:nvSpPr>
        <p:spPr>
          <a:xfrm>
            <a:off x="7423071" y="3106222"/>
            <a:ext cx="3203496"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Task 2: Listing Your Skills</a:t>
            </a:r>
            <a:endParaRPr lang="en-US" sz="1900" dirty="0"/>
          </a:p>
        </p:txBody>
      </p:sp>
      <p:sp>
        <p:nvSpPr>
          <p:cNvPr id="11" name="Text 9"/>
          <p:cNvSpPr/>
          <p:nvPr/>
        </p:nvSpPr>
        <p:spPr>
          <a:xfrm>
            <a:off x="7423071" y="3542467"/>
            <a:ext cx="6343531" cy="66317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Develop a list of your top 5 skills. Experiment with both unordered (</a:t>
            </a:r>
            <a:r>
              <a:rPr lang="en-US" sz="1700" dirty="0">
                <a:solidFill>
                  <a:srgbClr val="E2E6E9"/>
                </a:solidFill>
                <a:highlight>
                  <a:srgbClr val="1E1F20"/>
                </a:highlight>
                <a:latin typeface="Consolas" pitchFamily="34" charset="0"/>
                <a:ea typeface="Consolas" pitchFamily="34" charset="-122"/>
                <a:cs typeface="Consolas" pitchFamily="34" charset="-120"/>
              </a:rPr>
              <a:t>&lt;ul&gt;</a:t>
            </a:r>
            <a:r>
              <a:rPr lang="en-US" sz="1700" dirty="0">
                <a:solidFill>
                  <a:srgbClr val="E2E6E9"/>
                </a:solidFill>
                <a:latin typeface="Source Sans 3" pitchFamily="34" charset="0"/>
                <a:ea typeface="Source Sans 3" pitchFamily="34" charset="-122"/>
                <a:cs typeface="Source Sans 3" pitchFamily="34" charset="-120"/>
              </a:rPr>
              <a:t>) and ordered (</a:t>
            </a:r>
            <a:r>
              <a:rPr lang="en-US" sz="1700" dirty="0">
                <a:solidFill>
                  <a:srgbClr val="E2E6E9"/>
                </a:solidFill>
                <a:highlight>
                  <a:srgbClr val="1E1F20"/>
                </a:highlight>
                <a:latin typeface="Consolas" pitchFamily="34" charset="0"/>
                <a:ea typeface="Consolas" pitchFamily="34" charset="-122"/>
                <a:cs typeface="Consolas" pitchFamily="34" charset="-120"/>
              </a:rPr>
              <a:t>&lt;ol&gt;</a:t>
            </a:r>
            <a:r>
              <a:rPr lang="en-US" sz="1700" dirty="0">
                <a:solidFill>
                  <a:srgbClr val="E2E6E9"/>
                </a:solidFill>
                <a:latin typeface="Source Sans 3" pitchFamily="34" charset="0"/>
                <a:ea typeface="Source Sans 3" pitchFamily="34" charset="-122"/>
                <a:cs typeface="Source Sans 3" pitchFamily="34" charset="-120"/>
              </a:rPr>
              <a:t>) lists.</a:t>
            </a:r>
            <a:endParaRPr lang="en-US" sz="1700" dirty="0"/>
          </a:p>
        </p:txBody>
      </p:sp>
      <p:sp>
        <p:nvSpPr>
          <p:cNvPr id="12" name="Text 10"/>
          <p:cNvSpPr/>
          <p:nvPr/>
        </p:nvSpPr>
        <p:spPr>
          <a:xfrm>
            <a:off x="863798" y="4598670"/>
            <a:ext cx="215860" cy="269915"/>
          </a:xfrm>
          <a:prstGeom prst="rect">
            <a:avLst/>
          </a:prstGeom>
          <a:noFill/>
          <a:ln/>
        </p:spPr>
        <p:txBody>
          <a:bodyPr wrap="none" lIns="0" tIns="0" rIns="0" bIns="0" rtlCol="0" anchor="t"/>
          <a:lstStyle/>
          <a:p>
            <a:pPr marL="0" indent="0" algn="l">
              <a:lnSpc>
                <a:spcPts val="2550"/>
              </a:lnSpc>
              <a:buNone/>
            </a:pPr>
            <a:r>
              <a:rPr lang="en-US" sz="1700" dirty="0">
                <a:solidFill>
                  <a:srgbClr val="E2E6E9"/>
                </a:solidFill>
                <a:latin typeface="Montserrat Light" pitchFamily="34" charset="0"/>
                <a:ea typeface="Montserrat Light" pitchFamily="34" charset="-122"/>
                <a:cs typeface="Montserrat Light" pitchFamily="34" charset="-120"/>
              </a:rPr>
              <a:t>03</a:t>
            </a:r>
            <a:endParaRPr lang="en-US" sz="1700" dirty="0"/>
          </a:p>
        </p:txBody>
      </p:sp>
      <p:sp>
        <p:nvSpPr>
          <p:cNvPr id="13" name="Shape 11"/>
          <p:cNvSpPr/>
          <p:nvPr/>
        </p:nvSpPr>
        <p:spPr>
          <a:xfrm>
            <a:off x="863798" y="4935141"/>
            <a:ext cx="6343412" cy="30480"/>
          </a:xfrm>
          <a:prstGeom prst="rect">
            <a:avLst/>
          </a:prstGeom>
          <a:solidFill>
            <a:srgbClr val="FFFFFF"/>
          </a:solidFill>
          <a:ln/>
        </p:spPr>
      </p:sp>
      <p:sp>
        <p:nvSpPr>
          <p:cNvPr id="14" name="Text 12"/>
          <p:cNvSpPr/>
          <p:nvPr/>
        </p:nvSpPr>
        <p:spPr>
          <a:xfrm>
            <a:off x="863798" y="5103971"/>
            <a:ext cx="2976682"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Task 3: Mastering Links</a:t>
            </a:r>
            <a:endParaRPr lang="en-US" sz="1900" dirty="0"/>
          </a:p>
        </p:txBody>
      </p:sp>
      <p:sp>
        <p:nvSpPr>
          <p:cNvPr id="15" name="Text 13"/>
          <p:cNvSpPr/>
          <p:nvPr/>
        </p:nvSpPr>
        <p:spPr>
          <a:xfrm>
            <a:off x="863798" y="5540216"/>
            <a:ext cx="6343412" cy="971907"/>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Create three distinct links: one external (to another website), one internal (to another page in your project), and one anchor link (to a specific section within the current page).</a:t>
            </a:r>
            <a:endParaRPr lang="en-US" sz="1700" dirty="0"/>
          </a:p>
        </p:txBody>
      </p:sp>
      <p:sp>
        <p:nvSpPr>
          <p:cNvPr id="16" name="Text 14"/>
          <p:cNvSpPr/>
          <p:nvPr/>
        </p:nvSpPr>
        <p:spPr>
          <a:xfrm>
            <a:off x="7423071" y="4598670"/>
            <a:ext cx="215860" cy="269915"/>
          </a:xfrm>
          <a:prstGeom prst="rect">
            <a:avLst/>
          </a:prstGeom>
          <a:noFill/>
          <a:ln/>
        </p:spPr>
        <p:txBody>
          <a:bodyPr wrap="none" lIns="0" tIns="0" rIns="0" bIns="0" rtlCol="0" anchor="t"/>
          <a:lstStyle/>
          <a:p>
            <a:pPr marL="0" indent="0" algn="l">
              <a:lnSpc>
                <a:spcPts val="2550"/>
              </a:lnSpc>
              <a:buNone/>
            </a:pPr>
            <a:r>
              <a:rPr lang="en-US" sz="1700" dirty="0">
                <a:solidFill>
                  <a:srgbClr val="E2E6E9"/>
                </a:solidFill>
                <a:latin typeface="Montserrat Light" pitchFamily="34" charset="0"/>
                <a:ea typeface="Montserrat Light" pitchFamily="34" charset="-122"/>
                <a:cs typeface="Montserrat Light" pitchFamily="34" charset="-120"/>
              </a:rPr>
              <a:t>04</a:t>
            </a:r>
            <a:endParaRPr lang="en-US" sz="1700" dirty="0"/>
          </a:p>
        </p:txBody>
      </p:sp>
      <p:sp>
        <p:nvSpPr>
          <p:cNvPr id="17" name="Shape 15"/>
          <p:cNvSpPr/>
          <p:nvPr/>
        </p:nvSpPr>
        <p:spPr>
          <a:xfrm>
            <a:off x="7423071" y="4935141"/>
            <a:ext cx="6343531" cy="30480"/>
          </a:xfrm>
          <a:prstGeom prst="rect">
            <a:avLst/>
          </a:prstGeom>
          <a:solidFill>
            <a:srgbClr val="FFFFFF"/>
          </a:solidFill>
          <a:ln/>
        </p:spPr>
      </p:sp>
      <p:sp>
        <p:nvSpPr>
          <p:cNvPr id="18" name="Text 16"/>
          <p:cNvSpPr/>
          <p:nvPr/>
        </p:nvSpPr>
        <p:spPr>
          <a:xfrm>
            <a:off x="7423071" y="5103971"/>
            <a:ext cx="3026212"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Task 4: Text Formatting</a:t>
            </a:r>
            <a:endParaRPr lang="en-US" sz="1900" dirty="0"/>
          </a:p>
        </p:txBody>
      </p:sp>
      <p:sp>
        <p:nvSpPr>
          <p:cNvPr id="19" name="Text 17"/>
          <p:cNvSpPr/>
          <p:nvPr/>
        </p:nvSpPr>
        <p:spPr>
          <a:xfrm>
            <a:off x="7423071" y="5540216"/>
            <a:ext cx="6343531" cy="67841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Within a single paragraph, use the </a:t>
            </a:r>
            <a:r>
              <a:rPr lang="en-US" sz="1700" dirty="0">
                <a:solidFill>
                  <a:srgbClr val="E2E6E9"/>
                </a:solidFill>
                <a:highlight>
                  <a:srgbClr val="1E1F20"/>
                </a:highlight>
                <a:latin typeface="Consolas" pitchFamily="34" charset="0"/>
                <a:ea typeface="Consolas" pitchFamily="34" charset="-122"/>
                <a:cs typeface="Consolas" pitchFamily="34" charset="-120"/>
              </a:rPr>
              <a:t>&lt;em&gt;</a:t>
            </a:r>
            <a:r>
              <a:rPr lang="en-US" sz="1700" dirty="0">
                <a:solidFill>
                  <a:srgbClr val="E2E6E9"/>
                </a:solidFill>
                <a:latin typeface="Source Sans 3" pitchFamily="34" charset="0"/>
                <a:ea typeface="Source Sans 3" pitchFamily="34" charset="-122"/>
                <a:cs typeface="Source Sans 3" pitchFamily="34" charset="-120"/>
              </a:rPr>
              <a:t> (italics), </a:t>
            </a:r>
            <a:r>
              <a:rPr lang="en-US" sz="1700" dirty="0">
                <a:solidFill>
                  <a:srgbClr val="E2E6E9"/>
                </a:solidFill>
                <a:highlight>
                  <a:srgbClr val="1E1F20"/>
                </a:highlight>
                <a:latin typeface="Consolas" pitchFamily="34" charset="0"/>
                <a:ea typeface="Consolas" pitchFamily="34" charset="-122"/>
                <a:cs typeface="Consolas" pitchFamily="34" charset="-120"/>
              </a:rPr>
              <a:t>&lt;strong&gt;</a:t>
            </a:r>
            <a:r>
              <a:rPr lang="en-US" sz="1700" dirty="0">
                <a:solidFill>
                  <a:srgbClr val="E2E6E9"/>
                </a:solidFill>
                <a:latin typeface="Source Sans 3" pitchFamily="34" charset="0"/>
                <a:ea typeface="Source Sans 3" pitchFamily="34" charset="-122"/>
                <a:cs typeface="Source Sans 3" pitchFamily="34" charset="-120"/>
              </a:rPr>
              <a:t> (bold), and </a:t>
            </a:r>
            <a:r>
              <a:rPr lang="en-US" sz="1700" dirty="0">
                <a:solidFill>
                  <a:srgbClr val="E2E6E9"/>
                </a:solidFill>
                <a:highlight>
                  <a:srgbClr val="1E1F20"/>
                </a:highlight>
                <a:latin typeface="Consolas" pitchFamily="34" charset="0"/>
                <a:ea typeface="Consolas" pitchFamily="34" charset="-122"/>
                <a:cs typeface="Consolas" pitchFamily="34" charset="-120"/>
              </a:rPr>
              <a:t>&lt;u&gt;</a:t>
            </a:r>
            <a:r>
              <a:rPr lang="en-US" sz="1700" dirty="0">
                <a:solidFill>
                  <a:srgbClr val="E2E6E9"/>
                </a:solidFill>
                <a:latin typeface="Source Sans 3" pitchFamily="34" charset="0"/>
                <a:ea typeface="Source Sans 3" pitchFamily="34" charset="-122"/>
                <a:cs typeface="Source Sans 3" pitchFamily="34" charset="-120"/>
              </a:rPr>
              <a:t> (underline) tags.</a:t>
            </a:r>
            <a:endParaRPr lang="en-US" sz="1700" dirty="0"/>
          </a:p>
        </p:txBody>
      </p:sp>
      <p:sp>
        <p:nvSpPr>
          <p:cNvPr id="20" name="Text 18"/>
          <p:cNvSpPr/>
          <p:nvPr/>
        </p:nvSpPr>
        <p:spPr>
          <a:xfrm>
            <a:off x="863798" y="6916936"/>
            <a:ext cx="12902803" cy="64793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These tasks are designed to build your confidence and proficiency with basic HTML elements. Don't hesitate to refer back to your notes or ask questions if you get stuck!</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688300"/>
            <a:ext cx="12602647" cy="613529"/>
          </a:xfrm>
          <a:prstGeom prst="rect">
            <a:avLst/>
          </a:prstGeom>
          <a:noFill/>
          <a:ln/>
        </p:spPr>
        <p:txBody>
          <a:bodyPr wrap="none" lIns="0" tIns="0" rIns="0" bIns="0" rtlCol="0" anchor="t"/>
          <a:lstStyle/>
          <a:p>
            <a:pPr marL="0" indent="0" algn="l">
              <a:lnSpc>
                <a:spcPts val="4800"/>
              </a:lnSpc>
              <a:buNone/>
            </a:pPr>
            <a:r>
              <a:rPr lang="en-US" sz="3850" b="1" dirty="0" smtClean="0">
                <a:solidFill>
                  <a:srgbClr val="FFFFFF"/>
                </a:solidFill>
                <a:latin typeface="Montserrat Bold" pitchFamily="34" charset="0"/>
                <a:ea typeface="Montserrat Bold" pitchFamily="34" charset="-122"/>
                <a:cs typeface="Montserrat Bold" pitchFamily="34" charset="-120"/>
              </a:rPr>
              <a:t>Final Task: </a:t>
            </a:r>
            <a:r>
              <a:rPr lang="en-US" sz="3850" b="1" dirty="0">
                <a:solidFill>
                  <a:srgbClr val="FFFFFF"/>
                </a:solidFill>
                <a:latin typeface="Montserrat Bold" pitchFamily="34" charset="0"/>
                <a:ea typeface="Montserrat Bold" pitchFamily="34" charset="-122"/>
                <a:cs typeface="Montserrat Bold" pitchFamily="34" charset="-120"/>
              </a:rPr>
              <a:t>Building Your Personal Mini Portfolio</a:t>
            </a:r>
            <a:endParaRPr lang="en-US" sz="3850" dirty="0"/>
          </a:p>
        </p:txBody>
      </p:sp>
      <p:sp>
        <p:nvSpPr>
          <p:cNvPr id="3" name="Text 1"/>
          <p:cNvSpPr/>
          <p:nvPr/>
        </p:nvSpPr>
        <p:spPr>
          <a:xfrm>
            <a:off x="863798" y="1733669"/>
            <a:ext cx="12902803" cy="971907"/>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For homework, you'll embark on a bigger, more integrated task: building a personal mini portfolio webpage. This project will consolidate everything you've learned so far about HTML structuring and content presentation. Remember, no CSS yet—focus solely on the HTML structure and content!</a:t>
            </a:r>
            <a:endParaRPr lang="en-US" sz="1700" dirty="0"/>
          </a:p>
        </p:txBody>
      </p:sp>
      <p:sp>
        <p:nvSpPr>
          <p:cNvPr id="4" name="Shape 2"/>
          <p:cNvSpPr/>
          <p:nvPr/>
        </p:nvSpPr>
        <p:spPr>
          <a:xfrm>
            <a:off x="863798" y="2948464"/>
            <a:ext cx="4156948" cy="3702010"/>
          </a:xfrm>
          <a:prstGeom prst="roundRect">
            <a:avLst>
              <a:gd name="adj" fmla="val 875"/>
            </a:avLst>
          </a:prstGeom>
          <a:solidFill>
            <a:srgbClr val="111213"/>
          </a:solidFill>
          <a:ln w="30480">
            <a:solidFill>
              <a:srgbClr val="494A4B"/>
            </a:solidFill>
            <a:prstDash val="solid"/>
          </a:ln>
        </p:spPr>
      </p:sp>
      <p:sp>
        <p:nvSpPr>
          <p:cNvPr id="5" name="Shape 3"/>
          <p:cNvSpPr/>
          <p:nvPr/>
        </p:nvSpPr>
        <p:spPr>
          <a:xfrm>
            <a:off x="894278" y="2978944"/>
            <a:ext cx="4095988" cy="647819"/>
          </a:xfrm>
          <a:prstGeom prst="rect">
            <a:avLst/>
          </a:prstGeom>
          <a:solidFill>
            <a:srgbClr val="303132"/>
          </a:solidFill>
          <a:ln/>
        </p:spPr>
      </p:sp>
      <p:sp>
        <p:nvSpPr>
          <p:cNvPr id="6" name="Text 4"/>
          <p:cNvSpPr/>
          <p:nvPr/>
        </p:nvSpPr>
        <p:spPr>
          <a:xfrm>
            <a:off x="1110139" y="3842623"/>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Key Sections</a:t>
            </a:r>
            <a:endParaRPr lang="en-US" sz="1900" dirty="0"/>
          </a:p>
        </p:txBody>
      </p:sp>
      <p:sp>
        <p:nvSpPr>
          <p:cNvPr id="7" name="Text 5"/>
          <p:cNvSpPr/>
          <p:nvPr/>
        </p:nvSpPr>
        <p:spPr>
          <a:xfrm>
            <a:off x="1110139" y="4278868"/>
            <a:ext cx="3664268" cy="32396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A clear title and subtitle</a:t>
            </a:r>
            <a:endParaRPr lang="en-US" sz="1700" dirty="0"/>
          </a:p>
        </p:txBody>
      </p:sp>
      <p:sp>
        <p:nvSpPr>
          <p:cNvPr id="8" name="Text 6"/>
          <p:cNvSpPr/>
          <p:nvPr/>
        </p:nvSpPr>
        <p:spPr>
          <a:xfrm>
            <a:off x="1110139" y="4678323"/>
            <a:ext cx="3664268" cy="647938"/>
          </a:xfrm>
          <a:prstGeom prst="rect">
            <a:avLst/>
          </a:prstGeom>
          <a:noFill/>
          <a:ln/>
        </p:spPr>
        <p:txBody>
          <a:bodyPr wrap="squar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An "About" section with personal details</a:t>
            </a:r>
            <a:endParaRPr lang="en-US" sz="1700" dirty="0"/>
          </a:p>
        </p:txBody>
      </p:sp>
      <p:sp>
        <p:nvSpPr>
          <p:cNvPr id="9" name="Text 7"/>
          <p:cNvSpPr/>
          <p:nvPr/>
        </p:nvSpPr>
        <p:spPr>
          <a:xfrm>
            <a:off x="1110139" y="5401747"/>
            <a:ext cx="3664268" cy="647938"/>
          </a:xfrm>
          <a:prstGeom prst="rect">
            <a:avLst/>
          </a:prstGeom>
          <a:noFill/>
          <a:ln/>
        </p:spPr>
        <p:txBody>
          <a:bodyPr wrap="squar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An image of yourself or a relevant graphic</a:t>
            </a:r>
            <a:endParaRPr lang="en-US" sz="1700" dirty="0"/>
          </a:p>
        </p:txBody>
      </p:sp>
      <p:sp>
        <p:nvSpPr>
          <p:cNvPr id="10" name="Shape 8"/>
          <p:cNvSpPr/>
          <p:nvPr/>
        </p:nvSpPr>
        <p:spPr>
          <a:xfrm>
            <a:off x="5236607" y="2948464"/>
            <a:ext cx="4157067" cy="3702010"/>
          </a:xfrm>
          <a:prstGeom prst="roundRect">
            <a:avLst>
              <a:gd name="adj" fmla="val 875"/>
            </a:avLst>
          </a:prstGeom>
          <a:solidFill>
            <a:srgbClr val="111213"/>
          </a:solidFill>
          <a:ln w="30480">
            <a:solidFill>
              <a:srgbClr val="494A4B"/>
            </a:solidFill>
            <a:prstDash val="solid"/>
          </a:ln>
        </p:spPr>
      </p:sp>
      <p:sp>
        <p:nvSpPr>
          <p:cNvPr id="11" name="Shape 9"/>
          <p:cNvSpPr/>
          <p:nvPr/>
        </p:nvSpPr>
        <p:spPr>
          <a:xfrm>
            <a:off x="5267087" y="2978944"/>
            <a:ext cx="4096107" cy="647819"/>
          </a:xfrm>
          <a:prstGeom prst="rect">
            <a:avLst/>
          </a:prstGeom>
          <a:solidFill>
            <a:srgbClr val="303132"/>
          </a:solidFill>
          <a:ln/>
        </p:spPr>
      </p:sp>
      <p:sp>
        <p:nvSpPr>
          <p:cNvPr id="12" name="Text 10"/>
          <p:cNvSpPr/>
          <p:nvPr/>
        </p:nvSpPr>
        <p:spPr>
          <a:xfrm>
            <a:off x="5482947" y="3842623"/>
            <a:ext cx="2930247"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Content Requirements</a:t>
            </a:r>
            <a:endParaRPr lang="en-US" sz="1900" dirty="0"/>
          </a:p>
        </p:txBody>
      </p:sp>
      <p:sp>
        <p:nvSpPr>
          <p:cNvPr id="13" name="Text 11"/>
          <p:cNvSpPr/>
          <p:nvPr/>
        </p:nvSpPr>
        <p:spPr>
          <a:xfrm>
            <a:off x="5482947" y="4278868"/>
            <a:ext cx="3664387" cy="678418"/>
          </a:xfrm>
          <a:prstGeom prst="rect">
            <a:avLst/>
          </a:prstGeom>
          <a:noFill/>
          <a:ln/>
        </p:spPr>
        <p:txBody>
          <a:bodyPr wrap="squar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A list of your skills (using </a:t>
            </a:r>
            <a:r>
              <a:rPr lang="en-US" sz="1700" dirty="0">
                <a:solidFill>
                  <a:srgbClr val="E2E6E9"/>
                </a:solidFill>
                <a:highlight>
                  <a:srgbClr val="1E1F20"/>
                </a:highlight>
                <a:latin typeface="Consolas" pitchFamily="34" charset="0"/>
                <a:ea typeface="Consolas" pitchFamily="34" charset="-122"/>
                <a:cs typeface="Consolas" pitchFamily="34" charset="-120"/>
              </a:rPr>
              <a:t>&lt;ul&gt;</a:t>
            </a:r>
            <a:r>
              <a:rPr lang="en-US" sz="1700" dirty="0">
                <a:solidFill>
                  <a:srgbClr val="E2E6E9"/>
                </a:solidFill>
                <a:latin typeface="Source Sans 3" pitchFamily="34" charset="0"/>
                <a:ea typeface="Source Sans 3" pitchFamily="34" charset="-122"/>
                <a:cs typeface="Source Sans 3" pitchFamily="34" charset="-120"/>
              </a:rPr>
              <a:t> or </a:t>
            </a:r>
            <a:r>
              <a:rPr lang="en-US" sz="1700" dirty="0">
                <a:solidFill>
                  <a:srgbClr val="E2E6E9"/>
                </a:solidFill>
                <a:highlight>
                  <a:srgbClr val="1E1F20"/>
                </a:highlight>
                <a:latin typeface="Consolas" pitchFamily="34" charset="0"/>
                <a:ea typeface="Consolas" pitchFamily="34" charset="-122"/>
                <a:cs typeface="Consolas" pitchFamily="34" charset="-120"/>
              </a:rPr>
              <a:t>&lt;ol&gt;</a:t>
            </a:r>
            <a:r>
              <a:rPr lang="en-US" sz="1700" dirty="0">
                <a:solidFill>
                  <a:srgbClr val="E2E6E9"/>
                </a:solidFill>
                <a:latin typeface="Source Sans 3" pitchFamily="34" charset="0"/>
                <a:ea typeface="Source Sans 3" pitchFamily="34" charset="-122"/>
                <a:cs typeface="Source Sans 3" pitchFamily="34" charset="-120"/>
              </a:rPr>
              <a:t>)</a:t>
            </a:r>
            <a:endParaRPr lang="en-US" sz="1700" dirty="0"/>
          </a:p>
        </p:txBody>
      </p:sp>
      <p:sp>
        <p:nvSpPr>
          <p:cNvPr id="14" name="Text 12"/>
          <p:cNvSpPr/>
          <p:nvPr/>
        </p:nvSpPr>
        <p:spPr>
          <a:xfrm>
            <a:off x="5482947" y="5032772"/>
            <a:ext cx="3664387" cy="33920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Social media links (using </a:t>
            </a:r>
            <a:r>
              <a:rPr lang="en-US" sz="1700" dirty="0">
                <a:solidFill>
                  <a:srgbClr val="E2E6E9"/>
                </a:solidFill>
                <a:highlight>
                  <a:srgbClr val="1E1F20"/>
                </a:highlight>
                <a:latin typeface="Consolas" pitchFamily="34" charset="0"/>
                <a:ea typeface="Consolas" pitchFamily="34" charset="-122"/>
                <a:cs typeface="Consolas" pitchFamily="34" charset="-120"/>
              </a:rPr>
              <a:t>&lt;a&gt;</a:t>
            </a:r>
            <a:r>
              <a:rPr lang="en-US" sz="1700" dirty="0">
                <a:solidFill>
                  <a:srgbClr val="E2E6E9"/>
                </a:solidFill>
                <a:latin typeface="Source Sans 3" pitchFamily="34" charset="0"/>
                <a:ea typeface="Source Sans 3" pitchFamily="34" charset="-122"/>
                <a:cs typeface="Source Sans 3" pitchFamily="34" charset="-120"/>
              </a:rPr>
              <a:t>)</a:t>
            </a:r>
            <a:endParaRPr lang="en-US" sz="1700" dirty="0"/>
          </a:p>
        </p:txBody>
      </p:sp>
      <p:sp>
        <p:nvSpPr>
          <p:cNvPr id="15" name="Text 13"/>
          <p:cNvSpPr/>
          <p:nvPr/>
        </p:nvSpPr>
        <p:spPr>
          <a:xfrm>
            <a:off x="5482947" y="5447467"/>
            <a:ext cx="3664387" cy="323969"/>
          </a:xfrm>
          <a:prstGeom prst="rect">
            <a:avLst/>
          </a:prstGeom>
          <a:noFill/>
          <a:ln/>
        </p:spPr>
        <p:txBody>
          <a:bodyPr wrap="non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A contact section</a:t>
            </a:r>
            <a:endParaRPr lang="en-US" sz="1700" dirty="0"/>
          </a:p>
        </p:txBody>
      </p:sp>
      <p:sp>
        <p:nvSpPr>
          <p:cNvPr id="16" name="Shape 14"/>
          <p:cNvSpPr/>
          <p:nvPr/>
        </p:nvSpPr>
        <p:spPr>
          <a:xfrm>
            <a:off x="9609534" y="2948464"/>
            <a:ext cx="4157067" cy="3702010"/>
          </a:xfrm>
          <a:prstGeom prst="roundRect">
            <a:avLst>
              <a:gd name="adj" fmla="val 875"/>
            </a:avLst>
          </a:prstGeom>
          <a:solidFill>
            <a:srgbClr val="111213"/>
          </a:solidFill>
          <a:ln w="30480">
            <a:solidFill>
              <a:srgbClr val="494A4B"/>
            </a:solidFill>
            <a:prstDash val="solid"/>
          </a:ln>
        </p:spPr>
      </p:sp>
      <p:sp>
        <p:nvSpPr>
          <p:cNvPr id="17" name="Shape 15"/>
          <p:cNvSpPr/>
          <p:nvPr/>
        </p:nvSpPr>
        <p:spPr>
          <a:xfrm>
            <a:off x="9640014" y="2978944"/>
            <a:ext cx="4096107" cy="647819"/>
          </a:xfrm>
          <a:prstGeom prst="rect">
            <a:avLst/>
          </a:prstGeom>
          <a:solidFill>
            <a:srgbClr val="303132"/>
          </a:solidFill>
          <a:ln/>
        </p:spPr>
      </p:sp>
      <p:sp>
        <p:nvSpPr>
          <p:cNvPr id="18" name="Text 16"/>
          <p:cNvSpPr/>
          <p:nvPr/>
        </p:nvSpPr>
        <p:spPr>
          <a:xfrm>
            <a:off x="9855875" y="3842623"/>
            <a:ext cx="2454235" cy="306705"/>
          </a:xfrm>
          <a:prstGeom prst="rect">
            <a:avLst/>
          </a:prstGeom>
          <a:noFill/>
          <a:ln/>
        </p:spPr>
        <p:txBody>
          <a:bodyPr wrap="none" lIns="0" tIns="0" rIns="0" bIns="0" rtlCol="0" anchor="t"/>
          <a:lstStyle/>
          <a:p>
            <a:pPr marL="0" indent="0" algn="l">
              <a:lnSpc>
                <a:spcPts val="2400"/>
              </a:lnSpc>
              <a:buNone/>
            </a:pPr>
            <a:r>
              <a:rPr lang="en-US" sz="1900" b="1" dirty="0">
                <a:solidFill>
                  <a:srgbClr val="E2E6E9"/>
                </a:solidFill>
                <a:latin typeface="Montserrat Bold" pitchFamily="34" charset="0"/>
                <a:ea typeface="Montserrat Bold" pitchFamily="34" charset="-122"/>
                <a:cs typeface="Montserrat Bold" pitchFamily="34" charset="-120"/>
              </a:rPr>
              <a:t>Technical Details</a:t>
            </a:r>
            <a:endParaRPr lang="en-US" sz="1900" dirty="0"/>
          </a:p>
        </p:txBody>
      </p:sp>
      <p:sp>
        <p:nvSpPr>
          <p:cNvPr id="19" name="Text 17"/>
          <p:cNvSpPr/>
          <p:nvPr/>
        </p:nvSpPr>
        <p:spPr>
          <a:xfrm>
            <a:off x="9855875" y="4278868"/>
            <a:ext cx="3664387" cy="678418"/>
          </a:xfrm>
          <a:prstGeom prst="rect">
            <a:avLst/>
          </a:prstGeom>
          <a:noFill/>
          <a:ln/>
        </p:spPr>
        <p:txBody>
          <a:bodyPr wrap="squar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Utilise </a:t>
            </a:r>
            <a:r>
              <a:rPr lang="en-US" sz="1700" dirty="0">
                <a:solidFill>
                  <a:srgbClr val="E2E6E9"/>
                </a:solidFill>
                <a:highlight>
                  <a:srgbClr val="1E1F20"/>
                </a:highlight>
                <a:latin typeface="Consolas" pitchFamily="34" charset="0"/>
                <a:ea typeface="Consolas" pitchFamily="34" charset="-122"/>
                <a:cs typeface="Consolas" pitchFamily="34" charset="-120"/>
              </a:rPr>
              <a:t>&lt;h1&gt;</a:t>
            </a:r>
            <a:r>
              <a:rPr lang="en-US" sz="1700" dirty="0">
                <a:solidFill>
                  <a:srgbClr val="E2E6E9"/>
                </a:solidFill>
                <a:latin typeface="Source Sans 3" pitchFamily="34" charset="0"/>
                <a:ea typeface="Source Sans 3" pitchFamily="34" charset="-122"/>
                <a:cs typeface="Source Sans 3" pitchFamily="34" charset="-120"/>
              </a:rPr>
              <a:t>, </a:t>
            </a:r>
            <a:r>
              <a:rPr lang="en-US" sz="1700" dirty="0">
                <a:solidFill>
                  <a:srgbClr val="E2E6E9"/>
                </a:solidFill>
                <a:highlight>
                  <a:srgbClr val="1E1F20"/>
                </a:highlight>
                <a:latin typeface="Consolas" pitchFamily="34" charset="0"/>
                <a:ea typeface="Consolas" pitchFamily="34" charset="-122"/>
                <a:cs typeface="Consolas" pitchFamily="34" charset="-120"/>
              </a:rPr>
              <a:t>&lt;p&gt;</a:t>
            </a:r>
            <a:r>
              <a:rPr lang="en-US" sz="1700" dirty="0">
                <a:solidFill>
                  <a:srgbClr val="E2E6E9"/>
                </a:solidFill>
                <a:latin typeface="Source Sans 3" pitchFamily="34" charset="0"/>
                <a:ea typeface="Source Sans 3" pitchFamily="34" charset="-122"/>
                <a:cs typeface="Source Sans 3" pitchFamily="34" charset="-120"/>
              </a:rPr>
              <a:t>, </a:t>
            </a:r>
            <a:r>
              <a:rPr lang="en-US" sz="1700" dirty="0">
                <a:solidFill>
                  <a:srgbClr val="E2E6E9"/>
                </a:solidFill>
                <a:highlight>
                  <a:srgbClr val="1E1F20"/>
                </a:highlight>
                <a:latin typeface="Consolas" pitchFamily="34" charset="0"/>
                <a:ea typeface="Consolas" pitchFamily="34" charset="-122"/>
                <a:cs typeface="Consolas" pitchFamily="34" charset="-120"/>
              </a:rPr>
              <a:t>&lt;img&gt;</a:t>
            </a:r>
            <a:r>
              <a:rPr lang="en-US" sz="1700" dirty="0">
                <a:solidFill>
                  <a:srgbClr val="E2E6E9"/>
                </a:solidFill>
                <a:latin typeface="Source Sans 3" pitchFamily="34" charset="0"/>
                <a:ea typeface="Source Sans 3" pitchFamily="34" charset="-122"/>
                <a:cs typeface="Source Sans 3" pitchFamily="34" charset="-120"/>
              </a:rPr>
              <a:t>, </a:t>
            </a:r>
            <a:r>
              <a:rPr lang="en-US" sz="1700" dirty="0">
                <a:solidFill>
                  <a:srgbClr val="E2E6E9"/>
                </a:solidFill>
                <a:highlight>
                  <a:srgbClr val="1E1F20"/>
                </a:highlight>
                <a:latin typeface="Consolas" pitchFamily="34" charset="0"/>
                <a:ea typeface="Consolas" pitchFamily="34" charset="-122"/>
                <a:cs typeface="Consolas" pitchFamily="34" charset="-120"/>
              </a:rPr>
              <a:t>&lt;a&gt;</a:t>
            </a:r>
            <a:r>
              <a:rPr lang="en-US" sz="1700" dirty="0">
                <a:solidFill>
                  <a:srgbClr val="E2E6E9"/>
                </a:solidFill>
                <a:latin typeface="Source Sans 3" pitchFamily="34" charset="0"/>
                <a:ea typeface="Source Sans 3" pitchFamily="34" charset="-122"/>
                <a:cs typeface="Source Sans 3" pitchFamily="34" charset="-120"/>
              </a:rPr>
              <a:t>, </a:t>
            </a:r>
            <a:r>
              <a:rPr lang="en-US" sz="1700" dirty="0">
                <a:solidFill>
                  <a:srgbClr val="E2E6E9"/>
                </a:solidFill>
                <a:highlight>
                  <a:srgbClr val="1E1F20"/>
                </a:highlight>
                <a:latin typeface="Consolas" pitchFamily="34" charset="0"/>
                <a:ea typeface="Consolas" pitchFamily="34" charset="-122"/>
                <a:cs typeface="Consolas" pitchFamily="34" charset="-120"/>
              </a:rPr>
              <a:t>&lt;ul&gt;/&lt;ol&gt;</a:t>
            </a:r>
            <a:r>
              <a:rPr lang="en-US" sz="1700" dirty="0">
                <a:solidFill>
                  <a:srgbClr val="E2E6E9"/>
                </a:solidFill>
                <a:latin typeface="Source Sans 3" pitchFamily="34" charset="0"/>
                <a:ea typeface="Source Sans 3" pitchFamily="34" charset="-122"/>
                <a:cs typeface="Source Sans 3" pitchFamily="34" charset="-120"/>
              </a:rPr>
              <a:t>, </a:t>
            </a:r>
            <a:r>
              <a:rPr lang="en-US" sz="1700" dirty="0">
                <a:solidFill>
                  <a:srgbClr val="E2E6E9"/>
                </a:solidFill>
                <a:highlight>
                  <a:srgbClr val="1E1F20"/>
                </a:highlight>
                <a:latin typeface="Consolas" pitchFamily="34" charset="0"/>
                <a:ea typeface="Consolas" pitchFamily="34" charset="-122"/>
                <a:cs typeface="Consolas" pitchFamily="34" charset="-120"/>
              </a:rPr>
              <a:t>&lt;strong&gt;</a:t>
            </a:r>
            <a:r>
              <a:rPr lang="en-US" sz="1700" dirty="0">
                <a:solidFill>
                  <a:srgbClr val="E2E6E9"/>
                </a:solidFill>
                <a:latin typeface="Source Sans 3" pitchFamily="34" charset="0"/>
                <a:ea typeface="Source Sans 3" pitchFamily="34" charset="-122"/>
                <a:cs typeface="Source Sans 3" pitchFamily="34" charset="-120"/>
              </a:rPr>
              <a:t>, </a:t>
            </a:r>
            <a:r>
              <a:rPr lang="en-US" sz="1700" dirty="0">
                <a:solidFill>
                  <a:srgbClr val="E2E6E9"/>
                </a:solidFill>
                <a:highlight>
                  <a:srgbClr val="1E1F20"/>
                </a:highlight>
                <a:latin typeface="Consolas" pitchFamily="34" charset="0"/>
                <a:ea typeface="Consolas" pitchFamily="34" charset="-122"/>
                <a:cs typeface="Consolas" pitchFamily="34" charset="-120"/>
              </a:rPr>
              <a:t>&lt;span&gt;</a:t>
            </a:r>
            <a:endParaRPr lang="en-US" sz="1700" dirty="0"/>
          </a:p>
        </p:txBody>
      </p:sp>
      <p:sp>
        <p:nvSpPr>
          <p:cNvPr id="20" name="Text 18"/>
          <p:cNvSpPr/>
          <p:nvPr/>
        </p:nvSpPr>
        <p:spPr>
          <a:xfrm>
            <a:off x="9855875" y="5032772"/>
            <a:ext cx="3664387" cy="647938"/>
          </a:xfrm>
          <a:prstGeom prst="rect">
            <a:avLst/>
          </a:prstGeom>
          <a:noFill/>
          <a:ln/>
        </p:spPr>
        <p:txBody>
          <a:bodyPr wrap="squar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Add comments within your HTML code for clarity</a:t>
            </a:r>
            <a:endParaRPr lang="en-US" sz="1700" dirty="0"/>
          </a:p>
        </p:txBody>
      </p:sp>
      <p:sp>
        <p:nvSpPr>
          <p:cNvPr id="21" name="Text 19"/>
          <p:cNvSpPr/>
          <p:nvPr/>
        </p:nvSpPr>
        <p:spPr>
          <a:xfrm>
            <a:off x="9855875" y="5756196"/>
            <a:ext cx="3664387" cy="647938"/>
          </a:xfrm>
          <a:prstGeom prst="rect">
            <a:avLst/>
          </a:prstGeom>
          <a:noFill/>
          <a:ln/>
        </p:spPr>
        <p:txBody>
          <a:bodyPr wrap="square" lIns="0" tIns="0" rIns="0" bIns="0" rtlCol="0" anchor="t"/>
          <a:lstStyle/>
          <a:p>
            <a:pPr marL="342900" indent="-342900" algn="l">
              <a:lnSpc>
                <a:spcPts val="2550"/>
              </a:lnSpc>
              <a:buSzPct val="100000"/>
              <a:buChar char="•"/>
            </a:pPr>
            <a:r>
              <a:rPr lang="en-US" sz="1700" dirty="0">
                <a:solidFill>
                  <a:srgbClr val="E2E6E9"/>
                </a:solidFill>
                <a:latin typeface="Source Sans 3" pitchFamily="34" charset="0"/>
                <a:ea typeface="Source Sans 3" pitchFamily="34" charset="-122"/>
                <a:cs typeface="Source Sans 3" pitchFamily="34" charset="-120"/>
              </a:rPr>
              <a:t>Ensure clean and logical structure for DOM readability</a:t>
            </a:r>
            <a:endParaRPr lang="en-US" sz="1700" dirty="0"/>
          </a:p>
        </p:txBody>
      </p:sp>
      <p:sp>
        <p:nvSpPr>
          <p:cNvPr id="22" name="Text 20"/>
          <p:cNvSpPr/>
          <p:nvPr/>
        </p:nvSpPr>
        <p:spPr>
          <a:xfrm>
            <a:off x="863798" y="6893362"/>
            <a:ext cx="12902803" cy="647938"/>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3" pitchFamily="34" charset="0"/>
                <a:ea typeface="Source Sans 3" pitchFamily="34" charset="-122"/>
                <a:cs typeface="Source Sans 3" pitchFamily="34" charset="-120"/>
              </a:rPr>
              <a:t>This portfolio will serve as your first tangible web project, showcasing your foundational HTML skills. Pay attention to semantic HTML and good coding practices.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8312" y="535424"/>
            <a:ext cx="7642265" cy="552807"/>
          </a:xfrm>
          <a:prstGeom prst="rect">
            <a:avLst/>
          </a:prstGeom>
          <a:noFill/>
          <a:ln/>
        </p:spPr>
        <p:txBody>
          <a:bodyPr wrap="none" lIns="0" tIns="0" rIns="0" bIns="0" rtlCol="0" anchor="t"/>
          <a:lstStyle/>
          <a:p>
            <a:pPr marL="0" indent="0" algn="l">
              <a:lnSpc>
                <a:spcPts val="4350"/>
              </a:lnSpc>
              <a:buNone/>
            </a:pPr>
            <a:r>
              <a:rPr lang="en-US" sz="3450" b="1" dirty="0">
                <a:solidFill>
                  <a:srgbClr val="FFFFFF"/>
                </a:solidFill>
                <a:latin typeface="Montserrat Bold" pitchFamily="34" charset="0"/>
                <a:ea typeface="Montserrat Bold" pitchFamily="34" charset="-122"/>
                <a:cs typeface="Montserrat Bold" pitchFamily="34" charset="-120"/>
              </a:rPr>
              <a:t>Session Summary: Key Learnings</a:t>
            </a:r>
            <a:endParaRPr lang="en-US" sz="3450" dirty="0"/>
          </a:p>
        </p:txBody>
      </p:sp>
      <p:sp>
        <p:nvSpPr>
          <p:cNvPr id="3" name="Text 1"/>
          <p:cNvSpPr/>
          <p:nvPr/>
        </p:nvSpPr>
        <p:spPr>
          <a:xfrm>
            <a:off x="778312" y="1477328"/>
            <a:ext cx="13073777" cy="583644"/>
          </a:xfrm>
          <a:prstGeom prst="rect">
            <a:avLst/>
          </a:prstGeom>
          <a:noFill/>
          <a:ln/>
        </p:spPr>
        <p:txBody>
          <a:bodyPr wrap="squar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This session has equipped you with a deeper understanding of HTML, moving beyond basic tags to more structured and semantic content creation. You've covered crucial concepts that form the backbone of any well-built web page.</a:t>
            </a:r>
            <a:endParaRPr lang="en-US" sz="1500" dirty="0"/>
          </a:p>
        </p:txBody>
      </p:sp>
      <p:sp>
        <p:nvSpPr>
          <p:cNvPr id="4" name="Shape 2"/>
          <p:cNvSpPr/>
          <p:nvPr/>
        </p:nvSpPr>
        <p:spPr>
          <a:xfrm>
            <a:off x="778312" y="2279809"/>
            <a:ext cx="6439614" cy="1073944"/>
          </a:xfrm>
          <a:prstGeom prst="roundRect">
            <a:avLst>
              <a:gd name="adj" fmla="val 43487"/>
            </a:avLst>
          </a:prstGeom>
          <a:solidFill>
            <a:srgbClr val="303132"/>
          </a:solidFill>
          <a:ln/>
        </p:spPr>
      </p:sp>
      <p:sp>
        <p:nvSpPr>
          <p:cNvPr id="5" name="Text 3"/>
          <p:cNvSpPr/>
          <p:nvPr/>
        </p:nvSpPr>
        <p:spPr>
          <a:xfrm>
            <a:off x="972860" y="2474357"/>
            <a:ext cx="2211229" cy="276344"/>
          </a:xfrm>
          <a:prstGeom prst="rect">
            <a:avLst/>
          </a:prstGeom>
          <a:noFill/>
          <a:ln/>
        </p:spPr>
        <p:txBody>
          <a:bodyPr wrap="none" lIns="0" tIns="0" rIns="0" bIns="0" rtlCol="0" anchor="t"/>
          <a:lstStyle/>
          <a:p>
            <a:pPr marL="0" indent="0" algn="l">
              <a:lnSpc>
                <a:spcPts val="2150"/>
              </a:lnSpc>
              <a:buNone/>
            </a:pPr>
            <a:r>
              <a:rPr lang="en-US" sz="1700" b="1" dirty="0">
                <a:solidFill>
                  <a:srgbClr val="E2E6E9"/>
                </a:solidFill>
                <a:latin typeface="Montserrat Bold" pitchFamily="34" charset="0"/>
                <a:ea typeface="Montserrat Bold" pitchFamily="34" charset="-122"/>
                <a:cs typeface="Montserrat Bold" pitchFamily="34" charset="-120"/>
              </a:rPr>
              <a:t>What HTML Is</a:t>
            </a:r>
            <a:endParaRPr lang="en-US" sz="1700" dirty="0"/>
          </a:p>
        </p:txBody>
      </p:sp>
      <p:sp>
        <p:nvSpPr>
          <p:cNvPr id="6" name="Text 4"/>
          <p:cNvSpPr/>
          <p:nvPr/>
        </p:nvSpPr>
        <p:spPr>
          <a:xfrm>
            <a:off x="972860" y="2867382"/>
            <a:ext cx="6050518" cy="291822"/>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The standard markup language for creating web pages.</a:t>
            </a:r>
            <a:endParaRPr lang="en-US" sz="1500" dirty="0"/>
          </a:p>
        </p:txBody>
      </p:sp>
      <p:sp>
        <p:nvSpPr>
          <p:cNvPr id="7" name="Shape 5"/>
          <p:cNvSpPr/>
          <p:nvPr/>
        </p:nvSpPr>
        <p:spPr>
          <a:xfrm>
            <a:off x="7412474" y="2279809"/>
            <a:ext cx="6439614" cy="1073944"/>
          </a:xfrm>
          <a:prstGeom prst="roundRect">
            <a:avLst>
              <a:gd name="adj" fmla="val 43487"/>
            </a:avLst>
          </a:prstGeom>
          <a:solidFill>
            <a:srgbClr val="303132"/>
          </a:solidFill>
          <a:ln/>
        </p:spPr>
      </p:sp>
      <p:sp>
        <p:nvSpPr>
          <p:cNvPr id="8" name="Text 6"/>
          <p:cNvSpPr/>
          <p:nvPr/>
        </p:nvSpPr>
        <p:spPr>
          <a:xfrm>
            <a:off x="7607022" y="2474357"/>
            <a:ext cx="2278380" cy="276344"/>
          </a:xfrm>
          <a:prstGeom prst="rect">
            <a:avLst/>
          </a:prstGeom>
          <a:noFill/>
          <a:ln/>
        </p:spPr>
        <p:txBody>
          <a:bodyPr wrap="none" lIns="0" tIns="0" rIns="0" bIns="0" rtlCol="0" anchor="t"/>
          <a:lstStyle/>
          <a:p>
            <a:pPr marL="0" indent="0" algn="l">
              <a:lnSpc>
                <a:spcPts val="2150"/>
              </a:lnSpc>
              <a:buNone/>
            </a:pPr>
            <a:r>
              <a:rPr lang="en-US" sz="1700" b="1" dirty="0">
                <a:solidFill>
                  <a:srgbClr val="E2E6E9"/>
                </a:solidFill>
                <a:latin typeface="Montserrat Bold" pitchFamily="34" charset="0"/>
                <a:ea typeface="Montserrat Bold" pitchFamily="34" charset="-122"/>
                <a:cs typeface="Montserrat Bold" pitchFamily="34" charset="-120"/>
              </a:rPr>
              <a:t>Webpage Structure</a:t>
            </a:r>
            <a:endParaRPr lang="en-US" sz="1700" dirty="0"/>
          </a:p>
        </p:txBody>
      </p:sp>
      <p:sp>
        <p:nvSpPr>
          <p:cNvPr id="9" name="Text 7"/>
          <p:cNvSpPr/>
          <p:nvPr/>
        </p:nvSpPr>
        <p:spPr>
          <a:xfrm>
            <a:off x="7607022" y="2867382"/>
            <a:ext cx="6050518" cy="291822"/>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How elements are organised in a document.</a:t>
            </a:r>
            <a:endParaRPr lang="en-US" sz="1500" dirty="0"/>
          </a:p>
        </p:txBody>
      </p:sp>
      <p:sp>
        <p:nvSpPr>
          <p:cNvPr id="10" name="Shape 8"/>
          <p:cNvSpPr/>
          <p:nvPr/>
        </p:nvSpPr>
        <p:spPr>
          <a:xfrm>
            <a:off x="778312" y="3548301"/>
            <a:ext cx="6439614" cy="1073944"/>
          </a:xfrm>
          <a:prstGeom prst="roundRect">
            <a:avLst>
              <a:gd name="adj" fmla="val 43487"/>
            </a:avLst>
          </a:prstGeom>
          <a:solidFill>
            <a:srgbClr val="303132"/>
          </a:solidFill>
          <a:ln/>
        </p:spPr>
      </p:sp>
      <p:sp>
        <p:nvSpPr>
          <p:cNvPr id="11" name="Text 9"/>
          <p:cNvSpPr/>
          <p:nvPr/>
        </p:nvSpPr>
        <p:spPr>
          <a:xfrm>
            <a:off x="972860" y="3742849"/>
            <a:ext cx="2211229" cy="276344"/>
          </a:xfrm>
          <a:prstGeom prst="rect">
            <a:avLst/>
          </a:prstGeom>
          <a:noFill/>
          <a:ln/>
        </p:spPr>
        <p:txBody>
          <a:bodyPr wrap="none" lIns="0" tIns="0" rIns="0" bIns="0" rtlCol="0" anchor="t"/>
          <a:lstStyle/>
          <a:p>
            <a:pPr marL="0" indent="0" algn="l">
              <a:lnSpc>
                <a:spcPts val="2150"/>
              </a:lnSpc>
              <a:buNone/>
            </a:pPr>
            <a:r>
              <a:rPr lang="en-US" sz="1700" b="1" dirty="0">
                <a:solidFill>
                  <a:srgbClr val="E2E6E9"/>
                </a:solidFill>
                <a:latin typeface="Montserrat Bold" pitchFamily="34" charset="0"/>
                <a:ea typeface="Montserrat Bold" pitchFamily="34" charset="-122"/>
                <a:cs typeface="Montserrat Bold" pitchFamily="34" charset="-120"/>
              </a:rPr>
              <a:t>Basic Tags</a:t>
            </a:r>
            <a:endParaRPr lang="en-US" sz="1700" dirty="0"/>
          </a:p>
        </p:txBody>
      </p:sp>
      <p:sp>
        <p:nvSpPr>
          <p:cNvPr id="12" name="Text 10"/>
          <p:cNvSpPr/>
          <p:nvPr/>
        </p:nvSpPr>
        <p:spPr>
          <a:xfrm>
            <a:off x="972860" y="4135874"/>
            <a:ext cx="6050518" cy="291822"/>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Essential elements like headings, paragraphs, and images.</a:t>
            </a:r>
            <a:endParaRPr lang="en-US" sz="1500" dirty="0"/>
          </a:p>
        </p:txBody>
      </p:sp>
      <p:sp>
        <p:nvSpPr>
          <p:cNvPr id="13" name="Shape 11"/>
          <p:cNvSpPr/>
          <p:nvPr/>
        </p:nvSpPr>
        <p:spPr>
          <a:xfrm>
            <a:off x="7412474" y="3548301"/>
            <a:ext cx="6439614" cy="1073944"/>
          </a:xfrm>
          <a:prstGeom prst="roundRect">
            <a:avLst>
              <a:gd name="adj" fmla="val 43487"/>
            </a:avLst>
          </a:prstGeom>
          <a:solidFill>
            <a:srgbClr val="303132"/>
          </a:solidFill>
          <a:ln/>
        </p:spPr>
      </p:sp>
      <p:sp>
        <p:nvSpPr>
          <p:cNvPr id="14" name="Text 12"/>
          <p:cNvSpPr/>
          <p:nvPr/>
        </p:nvSpPr>
        <p:spPr>
          <a:xfrm>
            <a:off x="7607022" y="3742849"/>
            <a:ext cx="2211229" cy="276344"/>
          </a:xfrm>
          <a:prstGeom prst="rect">
            <a:avLst/>
          </a:prstGeom>
          <a:noFill/>
          <a:ln/>
        </p:spPr>
        <p:txBody>
          <a:bodyPr wrap="none" lIns="0" tIns="0" rIns="0" bIns="0" rtlCol="0" anchor="t"/>
          <a:lstStyle/>
          <a:p>
            <a:pPr marL="0" indent="0" algn="l">
              <a:lnSpc>
                <a:spcPts val="2150"/>
              </a:lnSpc>
              <a:buNone/>
            </a:pPr>
            <a:r>
              <a:rPr lang="en-US" sz="1700" b="1" dirty="0">
                <a:solidFill>
                  <a:srgbClr val="E2E6E9"/>
                </a:solidFill>
                <a:latin typeface="Montserrat Bold" pitchFamily="34" charset="0"/>
                <a:ea typeface="Montserrat Bold" pitchFamily="34" charset="-122"/>
                <a:cs typeface="Montserrat Bold" pitchFamily="34" charset="-120"/>
              </a:rPr>
              <a:t>Block vs. Inline</a:t>
            </a:r>
            <a:endParaRPr lang="en-US" sz="1700" dirty="0"/>
          </a:p>
        </p:txBody>
      </p:sp>
      <p:sp>
        <p:nvSpPr>
          <p:cNvPr id="15" name="Text 13"/>
          <p:cNvSpPr/>
          <p:nvPr/>
        </p:nvSpPr>
        <p:spPr>
          <a:xfrm>
            <a:off x="7607022" y="4135874"/>
            <a:ext cx="6050518" cy="291822"/>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Understanding element display behaviour.</a:t>
            </a:r>
            <a:endParaRPr lang="en-US" sz="1500" dirty="0"/>
          </a:p>
        </p:txBody>
      </p:sp>
      <p:sp>
        <p:nvSpPr>
          <p:cNvPr id="16" name="Shape 14"/>
          <p:cNvSpPr/>
          <p:nvPr/>
        </p:nvSpPr>
        <p:spPr>
          <a:xfrm>
            <a:off x="778312" y="4841081"/>
            <a:ext cx="6439614" cy="1073944"/>
          </a:xfrm>
          <a:prstGeom prst="roundRect">
            <a:avLst>
              <a:gd name="adj" fmla="val 43487"/>
            </a:avLst>
          </a:prstGeom>
          <a:solidFill>
            <a:srgbClr val="303132"/>
          </a:solidFill>
          <a:ln/>
        </p:spPr>
      </p:sp>
      <p:sp>
        <p:nvSpPr>
          <p:cNvPr id="17" name="Text 15"/>
          <p:cNvSpPr/>
          <p:nvPr/>
        </p:nvSpPr>
        <p:spPr>
          <a:xfrm>
            <a:off x="972860" y="5035629"/>
            <a:ext cx="2235518" cy="276344"/>
          </a:xfrm>
          <a:prstGeom prst="rect">
            <a:avLst/>
          </a:prstGeom>
          <a:noFill/>
          <a:ln/>
        </p:spPr>
        <p:txBody>
          <a:bodyPr wrap="none" lIns="0" tIns="0" rIns="0" bIns="0" rtlCol="0" anchor="t"/>
          <a:lstStyle/>
          <a:p>
            <a:pPr marL="0" indent="0" algn="l">
              <a:lnSpc>
                <a:spcPts val="2150"/>
              </a:lnSpc>
              <a:buNone/>
            </a:pPr>
            <a:r>
              <a:rPr lang="en-US" sz="1700" b="1" dirty="0">
                <a:solidFill>
                  <a:srgbClr val="E2E6E9"/>
                </a:solidFill>
                <a:latin typeface="Montserrat Bold" pitchFamily="34" charset="0"/>
                <a:ea typeface="Montserrat Bold" pitchFamily="34" charset="-122"/>
                <a:cs typeface="Montserrat Bold" pitchFamily="34" charset="-120"/>
              </a:rPr>
              <a:t>Lists, Links, Images</a:t>
            </a:r>
            <a:endParaRPr lang="en-US" sz="1700" dirty="0"/>
          </a:p>
        </p:txBody>
      </p:sp>
      <p:sp>
        <p:nvSpPr>
          <p:cNvPr id="18" name="Text 16"/>
          <p:cNvSpPr/>
          <p:nvPr/>
        </p:nvSpPr>
        <p:spPr>
          <a:xfrm>
            <a:off x="972860" y="5428655"/>
            <a:ext cx="6050518" cy="291822"/>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Organising content, navigation, and visual media.</a:t>
            </a:r>
            <a:endParaRPr lang="en-US" sz="1500" dirty="0"/>
          </a:p>
        </p:txBody>
      </p:sp>
      <p:sp>
        <p:nvSpPr>
          <p:cNvPr id="19" name="Shape 17"/>
          <p:cNvSpPr/>
          <p:nvPr/>
        </p:nvSpPr>
        <p:spPr>
          <a:xfrm>
            <a:off x="7412474" y="4841081"/>
            <a:ext cx="6439614" cy="1073944"/>
          </a:xfrm>
          <a:prstGeom prst="roundRect">
            <a:avLst>
              <a:gd name="adj" fmla="val 43487"/>
            </a:avLst>
          </a:prstGeom>
          <a:solidFill>
            <a:srgbClr val="303132"/>
          </a:solidFill>
          <a:ln/>
        </p:spPr>
      </p:sp>
      <p:sp>
        <p:nvSpPr>
          <p:cNvPr id="20" name="Text 18"/>
          <p:cNvSpPr/>
          <p:nvPr/>
        </p:nvSpPr>
        <p:spPr>
          <a:xfrm>
            <a:off x="7607022" y="5035629"/>
            <a:ext cx="2211229" cy="276344"/>
          </a:xfrm>
          <a:prstGeom prst="rect">
            <a:avLst/>
          </a:prstGeom>
          <a:noFill/>
          <a:ln/>
        </p:spPr>
        <p:txBody>
          <a:bodyPr wrap="none" lIns="0" tIns="0" rIns="0" bIns="0" rtlCol="0" anchor="t"/>
          <a:lstStyle/>
          <a:p>
            <a:pPr marL="0" indent="0" algn="l">
              <a:lnSpc>
                <a:spcPts val="2150"/>
              </a:lnSpc>
              <a:buNone/>
            </a:pPr>
            <a:r>
              <a:rPr lang="en-US" sz="1700" b="1" dirty="0">
                <a:solidFill>
                  <a:srgbClr val="E2E6E9"/>
                </a:solidFill>
                <a:latin typeface="Montserrat Bold" pitchFamily="34" charset="0"/>
                <a:ea typeface="Montserrat Bold" pitchFamily="34" charset="-122"/>
                <a:cs typeface="Montserrat Bold" pitchFamily="34" charset="-120"/>
              </a:rPr>
              <a:t>The DOM Tree</a:t>
            </a:r>
            <a:endParaRPr lang="en-US" sz="1700" dirty="0"/>
          </a:p>
        </p:txBody>
      </p:sp>
      <p:sp>
        <p:nvSpPr>
          <p:cNvPr id="21" name="Text 19"/>
          <p:cNvSpPr/>
          <p:nvPr/>
        </p:nvSpPr>
        <p:spPr>
          <a:xfrm>
            <a:off x="7607022" y="5428655"/>
            <a:ext cx="6050518" cy="291822"/>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Hierarchical representation of your web page.</a:t>
            </a:r>
            <a:endParaRPr lang="en-US" sz="1500" dirty="0"/>
          </a:p>
        </p:txBody>
      </p:sp>
      <p:sp>
        <p:nvSpPr>
          <p:cNvPr id="22" name="Shape 20"/>
          <p:cNvSpPr/>
          <p:nvPr/>
        </p:nvSpPr>
        <p:spPr>
          <a:xfrm>
            <a:off x="778312" y="6109573"/>
            <a:ext cx="6439614" cy="1073944"/>
          </a:xfrm>
          <a:prstGeom prst="roundRect">
            <a:avLst>
              <a:gd name="adj" fmla="val 43487"/>
            </a:avLst>
          </a:prstGeom>
          <a:solidFill>
            <a:srgbClr val="303132"/>
          </a:solidFill>
          <a:ln/>
        </p:spPr>
      </p:sp>
      <p:sp>
        <p:nvSpPr>
          <p:cNvPr id="23" name="Text 21"/>
          <p:cNvSpPr/>
          <p:nvPr/>
        </p:nvSpPr>
        <p:spPr>
          <a:xfrm>
            <a:off x="972860" y="6304121"/>
            <a:ext cx="2211229" cy="276344"/>
          </a:xfrm>
          <a:prstGeom prst="rect">
            <a:avLst/>
          </a:prstGeom>
          <a:noFill/>
          <a:ln/>
        </p:spPr>
        <p:txBody>
          <a:bodyPr wrap="none" lIns="0" tIns="0" rIns="0" bIns="0" rtlCol="0" anchor="t"/>
          <a:lstStyle/>
          <a:p>
            <a:pPr marL="0" indent="0" algn="l">
              <a:lnSpc>
                <a:spcPts val="2150"/>
              </a:lnSpc>
              <a:buNone/>
            </a:pPr>
            <a:r>
              <a:rPr lang="en-US" sz="1700" b="1" dirty="0">
                <a:solidFill>
                  <a:srgbClr val="E2E6E9"/>
                </a:solidFill>
                <a:latin typeface="Montserrat Bold" pitchFamily="34" charset="0"/>
                <a:ea typeface="Montserrat Bold" pitchFamily="34" charset="-122"/>
                <a:cs typeface="Montserrat Bold" pitchFamily="34" charset="-120"/>
              </a:rPr>
              <a:t>Core Attributes</a:t>
            </a:r>
            <a:endParaRPr lang="en-US" sz="1700" dirty="0"/>
          </a:p>
        </p:txBody>
      </p:sp>
      <p:sp>
        <p:nvSpPr>
          <p:cNvPr id="24" name="Text 22"/>
          <p:cNvSpPr/>
          <p:nvPr/>
        </p:nvSpPr>
        <p:spPr>
          <a:xfrm>
            <a:off x="972860" y="6697147"/>
            <a:ext cx="6050518" cy="291822"/>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Modifying element behaviour and appearance.</a:t>
            </a:r>
            <a:endParaRPr lang="en-US" sz="1500" dirty="0"/>
          </a:p>
        </p:txBody>
      </p:sp>
      <p:sp>
        <p:nvSpPr>
          <p:cNvPr id="25" name="Shape 23"/>
          <p:cNvSpPr/>
          <p:nvPr/>
        </p:nvSpPr>
        <p:spPr>
          <a:xfrm>
            <a:off x="7412474" y="6109573"/>
            <a:ext cx="6439614" cy="1073944"/>
          </a:xfrm>
          <a:prstGeom prst="roundRect">
            <a:avLst>
              <a:gd name="adj" fmla="val 43487"/>
            </a:avLst>
          </a:prstGeom>
          <a:solidFill>
            <a:srgbClr val="303132"/>
          </a:solidFill>
          <a:ln/>
        </p:spPr>
      </p:sp>
      <p:sp>
        <p:nvSpPr>
          <p:cNvPr id="26" name="Text 24"/>
          <p:cNvSpPr/>
          <p:nvPr/>
        </p:nvSpPr>
        <p:spPr>
          <a:xfrm>
            <a:off x="7607022" y="6304121"/>
            <a:ext cx="2211229" cy="276344"/>
          </a:xfrm>
          <a:prstGeom prst="rect">
            <a:avLst/>
          </a:prstGeom>
          <a:noFill/>
          <a:ln/>
        </p:spPr>
        <p:txBody>
          <a:bodyPr wrap="none" lIns="0" tIns="0" rIns="0" bIns="0" rtlCol="0" anchor="t"/>
          <a:lstStyle/>
          <a:p>
            <a:pPr marL="0" indent="0" algn="l">
              <a:lnSpc>
                <a:spcPts val="2150"/>
              </a:lnSpc>
              <a:buNone/>
            </a:pPr>
            <a:r>
              <a:rPr lang="en-US" sz="1700" b="1" dirty="0">
                <a:solidFill>
                  <a:srgbClr val="E2E6E9"/>
                </a:solidFill>
                <a:latin typeface="Montserrat Bold" pitchFamily="34" charset="0"/>
                <a:ea typeface="Montserrat Bold" pitchFamily="34" charset="-122"/>
                <a:cs typeface="Montserrat Bold" pitchFamily="34" charset="-120"/>
              </a:rPr>
              <a:t>Practical Tasks</a:t>
            </a:r>
            <a:endParaRPr lang="en-US" sz="1700" dirty="0"/>
          </a:p>
        </p:txBody>
      </p:sp>
      <p:sp>
        <p:nvSpPr>
          <p:cNvPr id="27" name="Text 25"/>
          <p:cNvSpPr/>
          <p:nvPr/>
        </p:nvSpPr>
        <p:spPr>
          <a:xfrm>
            <a:off x="7607022" y="6697147"/>
            <a:ext cx="6050518" cy="291822"/>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Hands-on application of learned concepts.</a:t>
            </a:r>
            <a:endParaRPr lang="en-US" sz="1500" dirty="0"/>
          </a:p>
        </p:txBody>
      </p:sp>
      <p:sp>
        <p:nvSpPr>
          <p:cNvPr id="28" name="Text 26"/>
          <p:cNvSpPr/>
          <p:nvPr/>
        </p:nvSpPr>
        <p:spPr>
          <a:xfrm>
            <a:off x="778312" y="7402354"/>
            <a:ext cx="13073777" cy="291822"/>
          </a:xfrm>
          <a:prstGeom prst="rect">
            <a:avLst/>
          </a:prstGeom>
          <a:noFill/>
          <a:ln/>
        </p:spPr>
        <p:txBody>
          <a:bodyPr wrap="none" lIns="0" tIns="0" rIns="0" bIns="0" rtlCol="0" anchor="t"/>
          <a:lstStyle/>
          <a:p>
            <a:pPr marL="0" indent="0" algn="l">
              <a:lnSpc>
                <a:spcPts val="2250"/>
              </a:lnSpc>
              <a:buNone/>
            </a:pPr>
            <a:r>
              <a:rPr lang="en-US" sz="1500" dirty="0">
                <a:solidFill>
                  <a:srgbClr val="E2E6E9"/>
                </a:solidFill>
                <a:latin typeface="Source Sans 3" pitchFamily="34" charset="0"/>
                <a:ea typeface="Source Sans 3" pitchFamily="34" charset="-122"/>
                <a:cs typeface="Source Sans 3" pitchFamily="34" charset="-120"/>
              </a:rPr>
              <a:t>You've taken significant steps in building your frontend development skills. Keep practising, and you'll soon be crafting sophisticated web experiences!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1156</Words>
  <Application>Microsoft Office PowerPoint</Application>
  <PresentationFormat>Custom</PresentationFormat>
  <Paragraphs>123</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Consolas</vt:lpstr>
      <vt:lpstr>Source Sans 3</vt:lpstr>
      <vt:lpstr>Montserrat Bold</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RTX</cp:lastModifiedBy>
  <cp:revision>5</cp:revision>
  <dcterms:created xsi:type="dcterms:W3CDTF">2025-11-19T11:35:56Z</dcterms:created>
  <dcterms:modified xsi:type="dcterms:W3CDTF">2025-11-19T17:13:12Z</dcterms:modified>
</cp:coreProperties>
</file>